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 id="2147483734" r:id="rId5"/>
  </p:sldMasterIdLst>
  <p:notesMasterIdLst>
    <p:notesMasterId r:id="rId25"/>
  </p:notesMasterIdLst>
  <p:handoutMasterIdLst>
    <p:handoutMasterId r:id="rId26"/>
  </p:handoutMasterIdLst>
  <p:sldIdLst>
    <p:sldId id="289" r:id="rId6"/>
    <p:sldId id="305" r:id="rId7"/>
    <p:sldId id="314" r:id="rId8"/>
    <p:sldId id="301" r:id="rId9"/>
    <p:sldId id="315" r:id="rId10"/>
    <p:sldId id="321" r:id="rId11"/>
    <p:sldId id="333" r:id="rId12"/>
    <p:sldId id="341" r:id="rId13"/>
    <p:sldId id="342" r:id="rId14"/>
    <p:sldId id="343" r:id="rId15"/>
    <p:sldId id="336" r:id="rId16"/>
    <p:sldId id="340" r:id="rId17"/>
    <p:sldId id="328" r:id="rId18"/>
    <p:sldId id="319" r:id="rId19"/>
    <p:sldId id="338" r:id="rId20"/>
    <p:sldId id="300" r:id="rId21"/>
    <p:sldId id="332" r:id="rId22"/>
    <p:sldId id="344" r:id="rId23"/>
    <p:sldId id="327" r:id="rId24"/>
  </p:sldIdLst>
  <p:sldSz cx="9144000" cy="6858000" type="screen4x3"/>
  <p:notesSz cx="7315200" cy="9601200"/>
  <p:defaultTextStyle>
    <a:defPPr>
      <a:defRPr lang="en-US"/>
    </a:defPPr>
    <a:lvl1pPr algn="l" rtl="0" fontAlgn="base">
      <a:spcBef>
        <a:spcPct val="0"/>
      </a:spcBef>
      <a:spcAft>
        <a:spcPct val="0"/>
      </a:spcAft>
      <a:defRPr sz="2000" kern="1200">
        <a:solidFill>
          <a:srgbClr val="092565"/>
        </a:solidFill>
        <a:latin typeface="Times New Roman" pitchFamily="18" charset="0"/>
        <a:ea typeface="+mn-ea"/>
        <a:cs typeface="Arial" charset="0"/>
      </a:defRPr>
    </a:lvl1pPr>
    <a:lvl2pPr marL="457200" algn="l" rtl="0" fontAlgn="base">
      <a:spcBef>
        <a:spcPct val="0"/>
      </a:spcBef>
      <a:spcAft>
        <a:spcPct val="0"/>
      </a:spcAft>
      <a:defRPr sz="2000" kern="1200">
        <a:solidFill>
          <a:srgbClr val="092565"/>
        </a:solidFill>
        <a:latin typeface="Times New Roman" pitchFamily="18" charset="0"/>
        <a:ea typeface="+mn-ea"/>
        <a:cs typeface="Arial" charset="0"/>
      </a:defRPr>
    </a:lvl2pPr>
    <a:lvl3pPr marL="914400" algn="l" rtl="0" fontAlgn="base">
      <a:spcBef>
        <a:spcPct val="0"/>
      </a:spcBef>
      <a:spcAft>
        <a:spcPct val="0"/>
      </a:spcAft>
      <a:defRPr sz="2000" kern="1200">
        <a:solidFill>
          <a:srgbClr val="092565"/>
        </a:solidFill>
        <a:latin typeface="Times New Roman" pitchFamily="18" charset="0"/>
        <a:ea typeface="+mn-ea"/>
        <a:cs typeface="Arial" charset="0"/>
      </a:defRPr>
    </a:lvl3pPr>
    <a:lvl4pPr marL="1371600" algn="l" rtl="0" fontAlgn="base">
      <a:spcBef>
        <a:spcPct val="0"/>
      </a:spcBef>
      <a:spcAft>
        <a:spcPct val="0"/>
      </a:spcAft>
      <a:defRPr sz="2000" kern="1200">
        <a:solidFill>
          <a:srgbClr val="092565"/>
        </a:solidFill>
        <a:latin typeface="Times New Roman" pitchFamily="18" charset="0"/>
        <a:ea typeface="+mn-ea"/>
        <a:cs typeface="Arial" charset="0"/>
      </a:defRPr>
    </a:lvl4pPr>
    <a:lvl5pPr marL="1828800" algn="l" rtl="0" fontAlgn="base">
      <a:spcBef>
        <a:spcPct val="0"/>
      </a:spcBef>
      <a:spcAft>
        <a:spcPct val="0"/>
      </a:spcAft>
      <a:defRPr sz="2000" kern="1200">
        <a:solidFill>
          <a:srgbClr val="092565"/>
        </a:solidFill>
        <a:latin typeface="Times New Roman" pitchFamily="18" charset="0"/>
        <a:ea typeface="+mn-ea"/>
        <a:cs typeface="Arial" charset="0"/>
      </a:defRPr>
    </a:lvl5pPr>
    <a:lvl6pPr marL="2286000" algn="l" defTabSz="914400" rtl="0" eaLnBrk="1" latinLnBrk="0" hangingPunct="1">
      <a:defRPr sz="2000" kern="1200">
        <a:solidFill>
          <a:srgbClr val="092565"/>
        </a:solidFill>
        <a:latin typeface="Times New Roman" pitchFamily="18" charset="0"/>
        <a:ea typeface="+mn-ea"/>
        <a:cs typeface="Arial" charset="0"/>
      </a:defRPr>
    </a:lvl6pPr>
    <a:lvl7pPr marL="2743200" algn="l" defTabSz="914400" rtl="0" eaLnBrk="1" latinLnBrk="0" hangingPunct="1">
      <a:defRPr sz="2000" kern="1200">
        <a:solidFill>
          <a:srgbClr val="092565"/>
        </a:solidFill>
        <a:latin typeface="Times New Roman" pitchFamily="18" charset="0"/>
        <a:ea typeface="+mn-ea"/>
        <a:cs typeface="Arial" charset="0"/>
      </a:defRPr>
    </a:lvl7pPr>
    <a:lvl8pPr marL="3200400" algn="l" defTabSz="914400" rtl="0" eaLnBrk="1" latinLnBrk="0" hangingPunct="1">
      <a:defRPr sz="2000" kern="1200">
        <a:solidFill>
          <a:srgbClr val="092565"/>
        </a:solidFill>
        <a:latin typeface="Times New Roman" pitchFamily="18" charset="0"/>
        <a:ea typeface="+mn-ea"/>
        <a:cs typeface="Arial" charset="0"/>
      </a:defRPr>
    </a:lvl8pPr>
    <a:lvl9pPr marL="3657600" algn="l" defTabSz="914400" rtl="0" eaLnBrk="1" latinLnBrk="0" hangingPunct="1">
      <a:defRPr sz="2000" kern="1200">
        <a:solidFill>
          <a:srgbClr val="092565"/>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736">
          <p15:clr>
            <a:srgbClr val="A4A3A4"/>
          </p15:clr>
        </p15:guide>
        <p15:guide id="2" pos="574">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565"/>
    <a:srgbClr val="000099"/>
    <a:srgbClr val="FFD939"/>
    <a:srgbClr val="FFFF00"/>
    <a:srgbClr val="FFFFBB"/>
    <a:srgbClr val="FFFFCC"/>
    <a:srgbClr val="CCCC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C1B752-AA7E-454F-83A2-11EE3077B608}" v="1" dt="2023-03-15T12:17:57.1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90334" autoAdjust="0"/>
  </p:normalViewPr>
  <p:slideViewPr>
    <p:cSldViewPr snapToGrid="0">
      <p:cViewPr varScale="1">
        <p:scale>
          <a:sx n="98" d="100"/>
          <a:sy n="98" d="100"/>
        </p:scale>
        <p:origin x="1878" y="78"/>
      </p:cViewPr>
      <p:guideLst>
        <p:guide orient="horz" pos="736"/>
        <p:guide pos="5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6" d="100"/>
          <a:sy n="86" d="100"/>
        </p:scale>
        <p:origin x="3822" y="96"/>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rell, Timothy M CIV (USA)" userId="adc478d8-ca49-4c6c-b614-f5ce75cb132a" providerId="ADAL" clId="{B6C1B752-AA7E-454F-83A2-11EE3077B608}"/>
    <pc:docChg chg="modSld modNotesMaster modHandout">
      <pc:chgData name="Merrell, Timothy M CIV (USA)" userId="adc478d8-ca49-4c6c-b614-f5ce75cb132a" providerId="ADAL" clId="{B6C1B752-AA7E-454F-83A2-11EE3077B608}" dt="2023-03-15T12:17:57.131" v="0"/>
      <pc:docMkLst>
        <pc:docMk/>
      </pc:docMkLst>
      <pc:sldChg chg="modNotes">
        <pc:chgData name="Merrell, Timothy M CIV (USA)" userId="adc478d8-ca49-4c6c-b614-f5ce75cb132a" providerId="ADAL" clId="{B6C1B752-AA7E-454F-83A2-11EE3077B608}" dt="2023-03-15T12:17:57.131" v="0"/>
        <pc:sldMkLst>
          <pc:docMk/>
          <pc:sldMk cId="898567333" sldId="30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C9A76E-40ED-49A9-A72C-B64AFC3DEDE4}" type="doc">
      <dgm:prSet loTypeId="urn:microsoft.com/office/officeart/2005/8/layout/vList3" loCatId="list" qsTypeId="urn:microsoft.com/office/officeart/2005/8/quickstyle/simple1" qsCatId="simple" csTypeId="urn:microsoft.com/office/officeart/2005/8/colors/accent1_2" csCatId="accent1" phldr="1"/>
      <dgm:spPr/>
    </dgm:pt>
    <dgm:pt modelId="{19142A09-1922-4A4C-9F93-FB9E832FF178}">
      <dgm:prSet phldrT="[Text]"/>
      <dgm:spPr>
        <a:solidFill>
          <a:srgbClr val="002060"/>
        </a:solidFill>
      </dgm:spPr>
      <dgm:t>
        <a:bodyPr/>
        <a:lstStyle/>
        <a:p>
          <a:r>
            <a:rPr lang="en-US" dirty="0"/>
            <a:t>CFS</a:t>
          </a:r>
        </a:p>
      </dgm:t>
    </dgm:pt>
    <dgm:pt modelId="{B4F2401F-148B-4ACA-A64A-16F62BF1A4B5}" type="parTrans" cxnId="{677C555A-2CC5-40CE-946D-92CCB3027586}">
      <dgm:prSet/>
      <dgm:spPr/>
      <dgm:t>
        <a:bodyPr/>
        <a:lstStyle/>
        <a:p>
          <a:endParaRPr lang="en-US"/>
        </a:p>
      </dgm:t>
    </dgm:pt>
    <dgm:pt modelId="{D096AD75-9753-4A7A-808B-014957FD969E}" type="sibTrans" cxnId="{677C555A-2CC5-40CE-946D-92CCB3027586}">
      <dgm:prSet/>
      <dgm:spPr/>
      <dgm:t>
        <a:bodyPr/>
        <a:lstStyle/>
        <a:p>
          <a:endParaRPr lang="en-US"/>
        </a:p>
      </dgm:t>
    </dgm:pt>
    <dgm:pt modelId="{6C9BFCCE-5FA6-475E-B9BE-EB1A2CDAF84D}">
      <dgm:prSet phldrT="[Text]"/>
      <dgm:spPr>
        <a:solidFill>
          <a:srgbClr val="002060"/>
        </a:solidFill>
      </dgm:spPr>
      <dgm:t>
        <a:bodyPr/>
        <a:lstStyle/>
        <a:p>
          <a:r>
            <a:rPr lang="en-US" dirty="0"/>
            <a:t>PFM</a:t>
          </a:r>
        </a:p>
      </dgm:t>
    </dgm:pt>
    <dgm:pt modelId="{B034BCB7-8B03-4322-934D-BFBC143E858A}" type="parTrans" cxnId="{3B6F1A73-60A9-42FB-A072-1E9B32EDD6AE}">
      <dgm:prSet/>
      <dgm:spPr/>
      <dgm:t>
        <a:bodyPr/>
        <a:lstStyle/>
        <a:p>
          <a:endParaRPr lang="en-US"/>
        </a:p>
      </dgm:t>
    </dgm:pt>
    <dgm:pt modelId="{F77667E2-84D5-4C71-84F2-C45971AB1610}" type="sibTrans" cxnId="{3B6F1A73-60A9-42FB-A072-1E9B32EDD6AE}">
      <dgm:prSet/>
      <dgm:spPr/>
      <dgm:t>
        <a:bodyPr/>
        <a:lstStyle/>
        <a:p>
          <a:endParaRPr lang="en-US"/>
        </a:p>
      </dgm:t>
    </dgm:pt>
    <dgm:pt modelId="{31527AAC-652F-4D0B-AF58-30E236570FB9}">
      <dgm:prSet phldrT="[Text]"/>
      <dgm:spPr>
        <a:solidFill>
          <a:srgbClr val="002060"/>
        </a:solidFill>
      </dgm:spPr>
      <dgm:t>
        <a:bodyPr/>
        <a:lstStyle/>
        <a:p>
          <a:r>
            <a:rPr lang="en-US" dirty="0"/>
            <a:t>Money Coach</a:t>
          </a:r>
        </a:p>
      </dgm:t>
    </dgm:pt>
    <dgm:pt modelId="{B1405CF2-66E3-44B2-91FE-5D12B52FDB7D}" type="parTrans" cxnId="{A199A7FD-56FC-47A7-9B27-F803B1A73A80}">
      <dgm:prSet/>
      <dgm:spPr/>
      <dgm:t>
        <a:bodyPr/>
        <a:lstStyle/>
        <a:p>
          <a:endParaRPr lang="en-US"/>
        </a:p>
      </dgm:t>
    </dgm:pt>
    <dgm:pt modelId="{9AF8C65D-552A-4712-9A89-6014753551C4}" type="sibTrans" cxnId="{A199A7FD-56FC-47A7-9B27-F803B1A73A80}">
      <dgm:prSet/>
      <dgm:spPr/>
      <dgm:t>
        <a:bodyPr/>
        <a:lstStyle/>
        <a:p>
          <a:endParaRPr lang="en-US"/>
        </a:p>
      </dgm:t>
    </dgm:pt>
    <dgm:pt modelId="{A5C9EE3A-2FF9-414C-90D9-E8ED4C0561CA}" type="pres">
      <dgm:prSet presAssocID="{E5C9A76E-40ED-49A9-A72C-B64AFC3DEDE4}" presName="linearFlow" presStyleCnt="0">
        <dgm:presLayoutVars>
          <dgm:dir/>
          <dgm:resizeHandles val="exact"/>
        </dgm:presLayoutVars>
      </dgm:prSet>
      <dgm:spPr/>
    </dgm:pt>
    <dgm:pt modelId="{E65A006A-EA94-4784-BADB-F526BE27A54E}" type="pres">
      <dgm:prSet presAssocID="{19142A09-1922-4A4C-9F93-FB9E832FF178}" presName="composite" presStyleCnt="0"/>
      <dgm:spPr/>
    </dgm:pt>
    <dgm:pt modelId="{37696F50-5164-4C71-A0EE-46D042986BB1}" type="pres">
      <dgm:prSet presAssocID="{19142A09-1922-4A4C-9F93-FB9E832FF178}" presName="imgShp" presStyleLbl="fgImgPlace1" presStyleIdx="0" presStyleCnt="3"/>
      <dgm:spPr>
        <a:solidFill>
          <a:schemeClr val="accent2">
            <a:lumMod val="75000"/>
          </a:schemeClr>
        </a:solidFill>
      </dgm:spPr>
    </dgm:pt>
    <dgm:pt modelId="{7E35B7BE-D703-46D2-A217-EEA44B7849D6}" type="pres">
      <dgm:prSet presAssocID="{19142A09-1922-4A4C-9F93-FB9E832FF178}" presName="txShp" presStyleLbl="node1" presStyleIdx="0" presStyleCnt="3">
        <dgm:presLayoutVars>
          <dgm:bulletEnabled val="1"/>
        </dgm:presLayoutVars>
      </dgm:prSet>
      <dgm:spPr/>
    </dgm:pt>
    <dgm:pt modelId="{4EE31395-F86C-4F94-9DC8-908A1D8F9272}" type="pres">
      <dgm:prSet presAssocID="{D096AD75-9753-4A7A-808B-014957FD969E}" presName="spacing" presStyleCnt="0"/>
      <dgm:spPr/>
    </dgm:pt>
    <dgm:pt modelId="{FB64ACDC-6CB9-4717-95E0-76613C3AC9E1}" type="pres">
      <dgm:prSet presAssocID="{6C9BFCCE-5FA6-475E-B9BE-EB1A2CDAF84D}" presName="composite" presStyleCnt="0"/>
      <dgm:spPr/>
    </dgm:pt>
    <dgm:pt modelId="{46B15D88-380C-4666-9068-F00101C09800}" type="pres">
      <dgm:prSet presAssocID="{6C9BFCCE-5FA6-475E-B9BE-EB1A2CDAF84D}" presName="imgShp" presStyleLbl="fgImgPlace1" presStyleIdx="1" presStyleCnt="3"/>
      <dgm:spPr>
        <a:solidFill>
          <a:srgbClr val="E68402"/>
        </a:solidFill>
      </dgm:spPr>
    </dgm:pt>
    <dgm:pt modelId="{F7630C05-9495-402B-AAF9-42530FF84AD3}" type="pres">
      <dgm:prSet presAssocID="{6C9BFCCE-5FA6-475E-B9BE-EB1A2CDAF84D}" presName="txShp" presStyleLbl="node1" presStyleIdx="1" presStyleCnt="3">
        <dgm:presLayoutVars>
          <dgm:bulletEnabled val="1"/>
        </dgm:presLayoutVars>
      </dgm:prSet>
      <dgm:spPr/>
    </dgm:pt>
    <dgm:pt modelId="{7B0CBCA8-FB92-4EA8-8191-DC2FD620FA80}" type="pres">
      <dgm:prSet presAssocID="{F77667E2-84D5-4C71-84F2-C45971AB1610}" presName="spacing" presStyleCnt="0"/>
      <dgm:spPr/>
    </dgm:pt>
    <dgm:pt modelId="{3930F63E-7BEE-49AB-B315-79DDBE1A44FE}" type="pres">
      <dgm:prSet presAssocID="{31527AAC-652F-4D0B-AF58-30E236570FB9}" presName="composite" presStyleCnt="0"/>
      <dgm:spPr/>
    </dgm:pt>
    <dgm:pt modelId="{5C793B73-2CC9-445A-8EB9-D02598181F69}" type="pres">
      <dgm:prSet presAssocID="{31527AAC-652F-4D0B-AF58-30E236570FB9}" presName="imgShp" presStyleLbl="fgImgPlace1" presStyleIdx="2" presStyleCnt="3"/>
      <dgm:spPr>
        <a:solidFill>
          <a:schemeClr val="accent1"/>
        </a:solidFill>
      </dgm:spPr>
    </dgm:pt>
    <dgm:pt modelId="{FD709B28-76D8-46AD-8673-2BAB21CFBE88}" type="pres">
      <dgm:prSet presAssocID="{31527AAC-652F-4D0B-AF58-30E236570FB9}" presName="txShp" presStyleLbl="node1" presStyleIdx="2" presStyleCnt="3">
        <dgm:presLayoutVars>
          <dgm:bulletEnabled val="1"/>
        </dgm:presLayoutVars>
      </dgm:prSet>
      <dgm:spPr/>
    </dgm:pt>
  </dgm:ptLst>
  <dgm:cxnLst>
    <dgm:cxn modelId="{C71A2437-C871-4185-B0F0-DCA775211BE7}" type="presOf" srcId="{6C9BFCCE-5FA6-475E-B9BE-EB1A2CDAF84D}" destId="{F7630C05-9495-402B-AAF9-42530FF84AD3}" srcOrd="0" destOrd="0" presId="urn:microsoft.com/office/officeart/2005/8/layout/vList3"/>
    <dgm:cxn modelId="{B6B42044-980E-44A1-A56C-76A519B2FEE3}" type="presOf" srcId="{E5C9A76E-40ED-49A9-A72C-B64AFC3DEDE4}" destId="{A5C9EE3A-2FF9-414C-90D9-E8ED4C0561CA}" srcOrd="0" destOrd="0" presId="urn:microsoft.com/office/officeart/2005/8/layout/vList3"/>
    <dgm:cxn modelId="{3B6F1A73-60A9-42FB-A072-1E9B32EDD6AE}" srcId="{E5C9A76E-40ED-49A9-A72C-B64AFC3DEDE4}" destId="{6C9BFCCE-5FA6-475E-B9BE-EB1A2CDAF84D}" srcOrd="1" destOrd="0" parTransId="{B034BCB7-8B03-4322-934D-BFBC143E858A}" sibTransId="{F77667E2-84D5-4C71-84F2-C45971AB1610}"/>
    <dgm:cxn modelId="{677C555A-2CC5-40CE-946D-92CCB3027586}" srcId="{E5C9A76E-40ED-49A9-A72C-B64AFC3DEDE4}" destId="{19142A09-1922-4A4C-9F93-FB9E832FF178}" srcOrd="0" destOrd="0" parTransId="{B4F2401F-148B-4ACA-A64A-16F62BF1A4B5}" sibTransId="{D096AD75-9753-4A7A-808B-014957FD969E}"/>
    <dgm:cxn modelId="{757F9FA6-6342-4855-838D-5FDE57E6784E}" type="presOf" srcId="{19142A09-1922-4A4C-9F93-FB9E832FF178}" destId="{7E35B7BE-D703-46D2-A217-EEA44B7849D6}" srcOrd="0" destOrd="0" presId="urn:microsoft.com/office/officeart/2005/8/layout/vList3"/>
    <dgm:cxn modelId="{09EA35B3-6BF1-433D-97F0-3979DB63511A}" type="presOf" srcId="{31527AAC-652F-4D0B-AF58-30E236570FB9}" destId="{FD709B28-76D8-46AD-8673-2BAB21CFBE88}" srcOrd="0" destOrd="0" presId="urn:microsoft.com/office/officeart/2005/8/layout/vList3"/>
    <dgm:cxn modelId="{A199A7FD-56FC-47A7-9B27-F803B1A73A80}" srcId="{E5C9A76E-40ED-49A9-A72C-B64AFC3DEDE4}" destId="{31527AAC-652F-4D0B-AF58-30E236570FB9}" srcOrd="2" destOrd="0" parTransId="{B1405CF2-66E3-44B2-91FE-5D12B52FDB7D}" sibTransId="{9AF8C65D-552A-4712-9A89-6014753551C4}"/>
    <dgm:cxn modelId="{ED639FB2-A8D9-4FB4-AD00-8C5DA6DEA444}" type="presParOf" srcId="{A5C9EE3A-2FF9-414C-90D9-E8ED4C0561CA}" destId="{E65A006A-EA94-4784-BADB-F526BE27A54E}" srcOrd="0" destOrd="0" presId="urn:microsoft.com/office/officeart/2005/8/layout/vList3"/>
    <dgm:cxn modelId="{9C800F46-D76C-494D-A031-3F2575CC7985}" type="presParOf" srcId="{E65A006A-EA94-4784-BADB-F526BE27A54E}" destId="{37696F50-5164-4C71-A0EE-46D042986BB1}" srcOrd="0" destOrd="0" presId="urn:microsoft.com/office/officeart/2005/8/layout/vList3"/>
    <dgm:cxn modelId="{E36B836D-931A-4618-A1D5-A346E65A52F8}" type="presParOf" srcId="{E65A006A-EA94-4784-BADB-F526BE27A54E}" destId="{7E35B7BE-D703-46D2-A217-EEA44B7849D6}" srcOrd="1" destOrd="0" presId="urn:microsoft.com/office/officeart/2005/8/layout/vList3"/>
    <dgm:cxn modelId="{C203BA70-6188-4162-836D-0CFE33891C18}" type="presParOf" srcId="{A5C9EE3A-2FF9-414C-90D9-E8ED4C0561CA}" destId="{4EE31395-F86C-4F94-9DC8-908A1D8F9272}" srcOrd="1" destOrd="0" presId="urn:microsoft.com/office/officeart/2005/8/layout/vList3"/>
    <dgm:cxn modelId="{91F9CD6C-8DD0-49F9-B849-761D5E813270}" type="presParOf" srcId="{A5C9EE3A-2FF9-414C-90D9-E8ED4C0561CA}" destId="{FB64ACDC-6CB9-4717-95E0-76613C3AC9E1}" srcOrd="2" destOrd="0" presId="urn:microsoft.com/office/officeart/2005/8/layout/vList3"/>
    <dgm:cxn modelId="{648E32A7-EA8C-4C9C-BF97-961625126355}" type="presParOf" srcId="{FB64ACDC-6CB9-4717-95E0-76613C3AC9E1}" destId="{46B15D88-380C-4666-9068-F00101C09800}" srcOrd="0" destOrd="0" presId="urn:microsoft.com/office/officeart/2005/8/layout/vList3"/>
    <dgm:cxn modelId="{DE40E35A-ED05-4D32-89BB-F378A7A4A2B0}" type="presParOf" srcId="{FB64ACDC-6CB9-4717-95E0-76613C3AC9E1}" destId="{F7630C05-9495-402B-AAF9-42530FF84AD3}" srcOrd="1" destOrd="0" presId="urn:microsoft.com/office/officeart/2005/8/layout/vList3"/>
    <dgm:cxn modelId="{BD1CB4CF-8EC8-4C99-8266-FACE24682E56}" type="presParOf" srcId="{A5C9EE3A-2FF9-414C-90D9-E8ED4C0561CA}" destId="{7B0CBCA8-FB92-4EA8-8191-DC2FD620FA80}" srcOrd="3" destOrd="0" presId="urn:microsoft.com/office/officeart/2005/8/layout/vList3"/>
    <dgm:cxn modelId="{7AA20D2E-5FCD-4B46-B9A2-5BDA3BF4B6A0}" type="presParOf" srcId="{A5C9EE3A-2FF9-414C-90D9-E8ED4C0561CA}" destId="{3930F63E-7BEE-49AB-B315-79DDBE1A44FE}" srcOrd="4" destOrd="0" presId="urn:microsoft.com/office/officeart/2005/8/layout/vList3"/>
    <dgm:cxn modelId="{C0913E09-4C31-4529-AD1C-428C99A90EBF}" type="presParOf" srcId="{3930F63E-7BEE-49AB-B315-79DDBE1A44FE}" destId="{5C793B73-2CC9-445A-8EB9-D02598181F69}" srcOrd="0" destOrd="0" presId="urn:microsoft.com/office/officeart/2005/8/layout/vList3"/>
    <dgm:cxn modelId="{0F06582E-50C3-431E-BDE3-D761D7C5EAB3}" type="presParOf" srcId="{3930F63E-7BEE-49AB-B315-79DDBE1A44FE}" destId="{FD709B28-76D8-46AD-8673-2BAB21CFBE88}"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5B7BE-D703-46D2-A217-EEA44B7849D6}">
      <dsp:nvSpPr>
        <dsp:cNvPr id="0" name=""/>
        <dsp:cNvSpPr/>
      </dsp:nvSpPr>
      <dsp:spPr>
        <a:xfrm rot="10800000">
          <a:off x="750493" y="1489"/>
          <a:ext cx="2204538" cy="780860"/>
        </a:xfrm>
        <a:prstGeom prst="homePlat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338"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CFS</a:t>
          </a:r>
        </a:p>
      </dsp:txBody>
      <dsp:txXfrm rot="10800000">
        <a:off x="945708" y="1489"/>
        <a:ext cx="2009323" cy="780860"/>
      </dsp:txXfrm>
    </dsp:sp>
    <dsp:sp modelId="{37696F50-5164-4C71-A0EE-46D042986BB1}">
      <dsp:nvSpPr>
        <dsp:cNvPr id="0" name=""/>
        <dsp:cNvSpPr/>
      </dsp:nvSpPr>
      <dsp:spPr>
        <a:xfrm>
          <a:off x="360063" y="1489"/>
          <a:ext cx="780860" cy="780860"/>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630C05-9495-402B-AAF9-42530FF84AD3}">
      <dsp:nvSpPr>
        <dsp:cNvPr id="0" name=""/>
        <dsp:cNvSpPr/>
      </dsp:nvSpPr>
      <dsp:spPr>
        <a:xfrm rot="10800000">
          <a:off x="750493" y="1015442"/>
          <a:ext cx="2204538" cy="780860"/>
        </a:xfrm>
        <a:prstGeom prst="homePlat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338"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PFM</a:t>
          </a:r>
        </a:p>
      </dsp:txBody>
      <dsp:txXfrm rot="10800000">
        <a:off x="945708" y="1015442"/>
        <a:ext cx="2009323" cy="780860"/>
      </dsp:txXfrm>
    </dsp:sp>
    <dsp:sp modelId="{46B15D88-380C-4666-9068-F00101C09800}">
      <dsp:nvSpPr>
        <dsp:cNvPr id="0" name=""/>
        <dsp:cNvSpPr/>
      </dsp:nvSpPr>
      <dsp:spPr>
        <a:xfrm>
          <a:off x="360063" y="1015442"/>
          <a:ext cx="780860" cy="780860"/>
        </a:xfrm>
        <a:prstGeom prst="ellipse">
          <a:avLst/>
        </a:prstGeom>
        <a:solidFill>
          <a:srgbClr val="E684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709B28-76D8-46AD-8673-2BAB21CFBE88}">
      <dsp:nvSpPr>
        <dsp:cNvPr id="0" name=""/>
        <dsp:cNvSpPr/>
      </dsp:nvSpPr>
      <dsp:spPr>
        <a:xfrm rot="10800000">
          <a:off x="750493" y="2029395"/>
          <a:ext cx="2204538" cy="780860"/>
        </a:xfrm>
        <a:prstGeom prst="homePlat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338"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Money Coach</a:t>
          </a:r>
        </a:p>
      </dsp:txBody>
      <dsp:txXfrm rot="10800000">
        <a:off x="945708" y="2029395"/>
        <a:ext cx="2009323" cy="780860"/>
      </dsp:txXfrm>
    </dsp:sp>
    <dsp:sp modelId="{5C793B73-2CC9-445A-8EB9-D02598181F69}">
      <dsp:nvSpPr>
        <dsp:cNvPr id="0" name=""/>
        <dsp:cNvSpPr/>
      </dsp:nvSpPr>
      <dsp:spPr>
        <a:xfrm>
          <a:off x="360063" y="2029395"/>
          <a:ext cx="780860" cy="780860"/>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68378" cy="477932"/>
          </a:xfrm>
          <a:prstGeom prst="rect">
            <a:avLst/>
          </a:prstGeom>
          <a:noFill/>
          <a:ln w="9525">
            <a:noFill/>
            <a:miter lim="800000"/>
            <a:headEnd/>
            <a:tailEnd/>
          </a:ln>
          <a:effectLst/>
        </p:spPr>
        <p:txBody>
          <a:bodyPr vert="horz" wrap="square" lIns="96932" tIns="48466" rIns="96932" bIns="48466" numCol="1" anchor="t" anchorCtr="0" compatLnSpc="1">
            <a:prstTxWarp prst="textNoShape">
              <a:avLst/>
            </a:prstTxWarp>
          </a:bodyPr>
          <a:lstStyle>
            <a:lvl1pPr defTabSz="968523" eaLnBrk="1" hangingPunct="1">
              <a:defRPr sz="1200">
                <a:solidFill>
                  <a:schemeClr val="tx1"/>
                </a:solidFill>
                <a:cs typeface="+mn-cs"/>
              </a:defRPr>
            </a:lvl1pPr>
          </a:lstStyle>
          <a:p>
            <a:pPr>
              <a:defRPr/>
            </a:pPr>
            <a:endParaRPr lang="en-US" dirty="0"/>
          </a:p>
        </p:txBody>
      </p:sp>
      <p:sp>
        <p:nvSpPr>
          <p:cNvPr id="8195" name="Rectangle 3"/>
          <p:cNvSpPr>
            <a:spLocks noGrp="1" noChangeArrowheads="1"/>
          </p:cNvSpPr>
          <p:nvPr>
            <p:ph type="dt" sz="quarter" idx="1"/>
          </p:nvPr>
        </p:nvSpPr>
        <p:spPr bwMode="auto">
          <a:xfrm>
            <a:off x="4146824" y="0"/>
            <a:ext cx="3168377" cy="477932"/>
          </a:xfrm>
          <a:prstGeom prst="rect">
            <a:avLst/>
          </a:prstGeom>
          <a:noFill/>
          <a:ln w="9525">
            <a:noFill/>
            <a:miter lim="800000"/>
            <a:headEnd/>
            <a:tailEnd/>
          </a:ln>
          <a:effectLst/>
        </p:spPr>
        <p:txBody>
          <a:bodyPr vert="horz" wrap="square" lIns="96932" tIns="48466" rIns="96932" bIns="48466" numCol="1" anchor="t" anchorCtr="0" compatLnSpc="1">
            <a:prstTxWarp prst="textNoShape">
              <a:avLst/>
            </a:prstTxWarp>
          </a:bodyPr>
          <a:lstStyle>
            <a:lvl1pPr algn="r" defTabSz="968523" eaLnBrk="1" hangingPunct="1">
              <a:defRPr sz="1200">
                <a:solidFill>
                  <a:schemeClr val="tx1"/>
                </a:solidFill>
                <a:cs typeface="+mn-cs"/>
              </a:defRPr>
            </a:lvl1pPr>
          </a:lstStyle>
          <a:p>
            <a:pPr>
              <a:defRPr/>
            </a:pPr>
            <a:endParaRPr lang="en-US" dirty="0"/>
          </a:p>
        </p:txBody>
      </p:sp>
      <p:sp>
        <p:nvSpPr>
          <p:cNvPr id="8196" name="Rectangle 4"/>
          <p:cNvSpPr>
            <a:spLocks noGrp="1" noChangeArrowheads="1"/>
          </p:cNvSpPr>
          <p:nvPr>
            <p:ph type="ftr" sz="quarter" idx="2"/>
          </p:nvPr>
        </p:nvSpPr>
        <p:spPr bwMode="auto">
          <a:xfrm>
            <a:off x="0" y="9126541"/>
            <a:ext cx="3168378" cy="474659"/>
          </a:xfrm>
          <a:prstGeom prst="rect">
            <a:avLst/>
          </a:prstGeom>
          <a:noFill/>
          <a:ln w="9525">
            <a:noFill/>
            <a:miter lim="800000"/>
            <a:headEnd/>
            <a:tailEnd/>
          </a:ln>
          <a:effectLst/>
        </p:spPr>
        <p:txBody>
          <a:bodyPr vert="horz" wrap="square" lIns="96932" tIns="48466" rIns="96932" bIns="48466" numCol="1" anchor="b" anchorCtr="0" compatLnSpc="1">
            <a:prstTxWarp prst="textNoShape">
              <a:avLst/>
            </a:prstTxWarp>
          </a:bodyPr>
          <a:lstStyle>
            <a:lvl1pPr defTabSz="968523" eaLnBrk="1" hangingPunct="1">
              <a:defRPr sz="1200">
                <a:solidFill>
                  <a:schemeClr val="tx1"/>
                </a:solidFill>
                <a:cs typeface="+mn-cs"/>
              </a:defRPr>
            </a:lvl1pPr>
          </a:lstStyle>
          <a:p>
            <a:pPr>
              <a:defRPr/>
            </a:pPr>
            <a:r>
              <a:rPr lang="en-US" dirty="0"/>
              <a:t>Title of Presentation | Office | Presenter | Audience | Date of Presentation</a:t>
            </a:r>
          </a:p>
        </p:txBody>
      </p:sp>
      <p:sp>
        <p:nvSpPr>
          <p:cNvPr id="8197" name="Rectangle 5"/>
          <p:cNvSpPr>
            <a:spLocks noGrp="1" noChangeArrowheads="1"/>
          </p:cNvSpPr>
          <p:nvPr>
            <p:ph type="sldNum" sz="quarter" idx="3"/>
          </p:nvPr>
        </p:nvSpPr>
        <p:spPr bwMode="auto">
          <a:xfrm>
            <a:off x="4146824" y="9126541"/>
            <a:ext cx="3168377" cy="474659"/>
          </a:xfrm>
          <a:prstGeom prst="rect">
            <a:avLst/>
          </a:prstGeom>
          <a:noFill/>
          <a:ln w="9525">
            <a:noFill/>
            <a:miter lim="800000"/>
            <a:headEnd/>
            <a:tailEnd/>
          </a:ln>
          <a:effectLst/>
        </p:spPr>
        <p:txBody>
          <a:bodyPr vert="horz" wrap="square" lIns="96932" tIns="48466" rIns="96932" bIns="48466" numCol="1" anchor="b" anchorCtr="0" compatLnSpc="1">
            <a:prstTxWarp prst="textNoShape">
              <a:avLst/>
            </a:prstTxWarp>
          </a:bodyPr>
          <a:lstStyle>
            <a:lvl1pPr algn="r" defTabSz="968168" eaLnBrk="1" hangingPunct="1">
              <a:defRPr sz="1200">
                <a:solidFill>
                  <a:schemeClr val="tx1"/>
                </a:solidFill>
              </a:defRPr>
            </a:lvl1pPr>
          </a:lstStyle>
          <a:p>
            <a:pPr>
              <a:defRPr/>
            </a:pPr>
            <a:fld id="{9E57B8F6-833C-411F-A51D-3A1621C31AB2}"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8378" cy="477932"/>
          </a:xfrm>
          <a:prstGeom prst="rect">
            <a:avLst/>
          </a:prstGeom>
          <a:noFill/>
          <a:ln w="9525">
            <a:noFill/>
            <a:miter lim="800000"/>
            <a:headEnd/>
            <a:tailEnd/>
          </a:ln>
          <a:effectLst/>
        </p:spPr>
        <p:txBody>
          <a:bodyPr vert="horz" wrap="square" lIns="96932" tIns="48466" rIns="96932" bIns="48466" numCol="1" anchor="t" anchorCtr="0" compatLnSpc="1">
            <a:prstTxWarp prst="textNoShape">
              <a:avLst/>
            </a:prstTxWarp>
          </a:bodyPr>
          <a:lstStyle>
            <a:lvl1pPr defTabSz="968523" eaLnBrk="1" hangingPunct="1">
              <a:defRPr sz="1200">
                <a:solidFill>
                  <a:schemeClr val="tx1"/>
                </a:solidFill>
                <a:cs typeface="+mn-cs"/>
              </a:defRPr>
            </a:lvl1pPr>
          </a:lstStyle>
          <a:p>
            <a:pPr>
              <a:defRPr/>
            </a:pPr>
            <a:endParaRPr lang="en-US" dirty="0"/>
          </a:p>
        </p:txBody>
      </p:sp>
      <p:sp>
        <p:nvSpPr>
          <p:cNvPr id="3075" name="Rectangle 3"/>
          <p:cNvSpPr>
            <a:spLocks noGrp="1" noChangeArrowheads="1"/>
          </p:cNvSpPr>
          <p:nvPr>
            <p:ph type="dt" idx="1"/>
          </p:nvPr>
        </p:nvSpPr>
        <p:spPr bwMode="auto">
          <a:xfrm>
            <a:off x="4146824" y="0"/>
            <a:ext cx="3168377" cy="477932"/>
          </a:xfrm>
          <a:prstGeom prst="rect">
            <a:avLst/>
          </a:prstGeom>
          <a:noFill/>
          <a:ln w="9525">
            <a:noFill/>
            <a:miter lim="800000"/>
            <a:headEnd/>
            <a:tailEnd/>
          </a:ln>
          <a:effectLst/>
        </p:spPr>
        <p:txBody>
          <a:bodyPr vert="horz" wrap="square" lIns="96932" tIns="48466" rIns="96932" bIns="48466" numCol="1" anchor="t" anchorCtr="0" compatLnSpc="1">
            <a:prstTxWarp prst="textNoShape">
              <a:avLst/>
            </a:prstTxWarp>
          </a:bodyPr>
          <a:lstStyle>
            <a:lvl1pPr algn="r" defTabSz="968523" eaLnBrk="1" hangingPunct="1">
              <a:defRPr sz="1200">
                <a:solidFill>
                  <a:schemeClr val="tx1"/>
                </a:solidFill>
                <a:cs typeface="+mn-cs"/>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258888" y="720725"/>
            <a:ext cx="48006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75140" y="4559998"/>
            <a:ext cx="5364920" cy="4319395"/>
          </a:xfrm>
          <a:prstGeom prst="rect">
            <a:avLst/>
          </a:prstGeom>
          <a:noFill/>
          <a:ln w="9525">
            <a:noFill/>
            <a:miter lim="800000"/>
            <a:headEnd/>
            <a:tailEnd/>
          </a:ln>
          <a:effectLst/>
        </p:spPr>
        <p:txBody>
          <a:bodyPr vert="horz" wrap="square" lIns="96932" tIns="48466" rIns="96932" bIns="484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6541"/>
            <a:ext cx="3168378" cy="474659"/>
          </a:xfrm>
          <a:prstGeom prst="rect">
            <a:avLst/>
          </a:prstGeom>
          <a:noFill/>
          <a:ln w="9525">
            <a:noFill/>
            <a:miter lim="800000"/>
            <a:headEnd/>
            <a:tailEnd/>
          </a:ln>
          <a:effectLst/>
        </p:spPr>
        <p:txBody>
          <a:bodyPr vert="horz" wrap="square" lIns="96932" tIns="48466" rIns="96932" bIns="48466" numCol="1" anchor="b" anchorCtr="0" compatLnSpc="1">
            <a:prstTxWarp prst="textNoShape">
              <a:avLst/>
            </a:prstTxWarp>
          </a:bodyPr>
          <a:lstStyle>
            <a:lvl1pPr defTabSz="968523" eaLnBrk="1" hangingPunct="1">
              <a:defRPr sz="1200">
                <a:solidFill>
                  <a:schemeClr val="tx1"/>
                </a:solidFill>
                <a:cs typeface="+mn-cs"/>
              </a:defRPr>
            </a:lvl1pPr>
          </a:lstStyle>
          <a:p>
            <a:pPr>
              <a:defRPr/>
            </a:pPr>
            <a:r>
              <a:rPr lang="en-US" dirty="0"/>
              <a:t>Title of Presentation | Office | Presenter | Audience | Date of Presentation</a:t>
            </a:r>
          </a:p>
        </p:txBody>
      </p:sp>
      <p:sp>
        <p:nvSpPr>
          <p:cNvPr id="3079" name="Rectangle 7"/>
          <p:cNvSpPr>
            <a:spLocks noGrp="1" noChangeArrowheads="1"/>
          </p:cNvSpPr>
          <p:nvPr>
            <p:ph type="sldNum" sz="quarter" idx="5"/>
          </p:nvPr>
        </p:nvSpPr>
        <p:spPr bwMode="auto">
          <a:xfrm>
            <a:off x="4146824" y="9126541"/>
            <a:ext cx="3168377" cy="474659"/>
          </a:xfrm>
          <a:prstGeom prst="rect">
            <a:avLst/>
          </a:prstGeom>
          <a:noFill/>
          <a:ln w="9525">
            <a:noFill/>
            <a:miter lim="800000"/>
            <a:headEnd/>
            <a:tailEnd/>
          </a:ln>
          <a:effectLst/>
        </p:spPr>
        <p:txBody>
          <a:bodyPr vert="horz" wrap="square" lIns="96932" tIns="48466" rIns="96932" bIns="48466" numCol="1" anchor="b" anchorCtr="0" compatLnSpc="1">
            <a:prstTxWarp prst="textNoShape">
              <a:avLst/>
            </a:prstTxWarp>
          </a:bodyPr>
          <a:lstStyle>
            <a:lvl1pPr algn="r" defTabSz="968168" eaLnBrk="1" hangingPunct="1">
              <a:defRPr sz="1200">
                <a:solidFill>
                  <a:schemeClr val="tx1"/>
                </a:solidFill>
              </a:defRPr>
            </a:lvl1pPr>
          </a:lstStyle>
          <a:p>
            <a:pPr>
              <a:defRPr/>
            </a:pPr>
            <a:fld id="{952EE24C-4A0B-4116-85AC-96A89A77846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rs.gov/forms-pubs/about-publication-3#:~:text=Publication%203%20covers%20the%20special,that%20apply%20to%20all%20taxpayers."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irs.gov/newsroom/resources-to-help-you-prepare-your-tax-return-and-resolve-tax-disputes" TargetMode="External"/><Relationship Id="rId4" Type="http://schemas.openxmlformats.org/officeDocument/2006/relationships/hyperlink" Target="https://www.irs.gov/filing/free-file-do-your-federal-taxes-for-fre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a:t>Title of Presentation | Office | Presenter | Audience | Date of Presentation</a:t>
            </a:r>
          </a:p>
        </p:txBody>
      </p:sp>
      <p:sp>
        <p:nvSpPr>
          <p:cNvPr id="5" name="Slide Number Placeholder 4"/>
          <p:cNvSpPr>
            <a:spLocks noGrp="1"/>
          </p:cNvSpPr>
          <p:nvPr>
            <p:ph type="sldNum" sz="quarter" idx="11"/>
          </p:nvPr>
        </p:nvSpPr>
        <p:spPr/>
        <p:txBody>
          <a:bodyPr/>
          <a:lstStyle/>
          <a:p>
            <a:pPr>
              <a:defRPr/>
            </a:pPr>
            <a:fld id="{952EE24C-4A0B-4116-85AC-96A89A77846C}" type="slidenum">
              <a:rPr lang="en-US" altLang="en-US" smtClean="0"/>
              <a:pPr>
                <a:defRPr/>
              </a:pPr>
              <a:t>0</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Title of Presentation | Office | Presenter | Audience | Date of Presentation</a:t>
            </a:r>
            <a:endParaRPr lang="en-US" dirty="0"/>
          </a:p>
        </p:txBody>
      </p:sp>
      <p:sp>
        <p:nvSpPr>
          <p:cNvPr id="5" name="Slide Number Placeholder 4"/>
          <p:cNvSpPr>
            <a:spLocks noGrp="1"/>
          </p:cNvSpPr>
          <p:nvPr>
            <p:ph type="sldNum" sz="quarter" idx="5"/>
          </p:nvPr>
        </p:nvSpPr>
        <p:spPr/>
        <p:txBody>
          <a:bodyPr/>
          <a:lstStyle/>
          <a:p>
            <a:pPr>
              <a:defRPr/>
            </a:pPr>
            <a:fld id="{952EE24C-4A0B-4116-85AC-96A89A77846C}" type="slidenum">
              <a:rPr lang="en-US" altLang="en-US" smtClean="0"/>
              <a:pPr>
                <a:defRPr/>
              </a:pPr>
              <a:t>12</a:t>
            </a:fld>
            <a:endParaRPr lang="en-US" altLang="en-US" dirty="0"/>
          </a:p>
        </p:txBody>
      </p:sp>
    </p:spTree>
    <p:extLst>
      <p:ext uri="{BB962C8B-B14F-4D97-AF65-F5344CB8AC3E}">
        <p14:creationId xmlns:p14="http://schemas.microsoft.com/office/powerpoint/2010/main" val="2769143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Title of Presentation | Office | Presenter | Audience | Date of Presentation</a:t>
            </a:r>
            <a:endParaRPr lang="en-US" dirty="0"/>
          </a:p>
        </p:txBody>
      </p:sp>
      <p:sp>
        <p:nvSpPr>
          <p:cNvPr id="5" name="Slide Number Placeholder 4"/>
          <p:cNvSpPr>
            <a:spLocks noGrp="1"/>
          </p:cNvSpPr>
          <p:nvPr>
            <p:ph type="sldNum" sz="quarter" idx="5"/>
          </p:nvPr>
        </p:nvSpPr>
        <p:spPr/>
        <p:txBody>
          <a:bodyPr/>
          <a:lstStyle/>
          <a:p>
            <a:pPr>
              <a:defRPr/>
            </a:pPr>
            <a:fld id="{952EE24C-4A0B-4116-85AC-96A89A77846C}" type="slidenum">
              <a:rPr lang="en-US" altLang="en-US" smtClean="0"/>
              <a:pPr>
                <a:defRPr/>
              </a:pPr>
              <a:t>15</a:t>
            </a:fld>
            <a:endParaRPr lang="en-US" altLang="en-US" dirty="0"/>
          </a:p>
        </p:txBody>
      </p:sp>
    </p:spTree>
    <p:extLst>
      <p:ext uri="{BB962C8B-B14F-4D97-AF65-F5344CB8AC3E}">
        <p14:creationId xmlns:p14="http://schemas.microsoft.com/office/powerpoint/2010/main" val="3091970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Title of Presentation | Office | Presenter | Audience | Date of Presentation</a:t>
            </a:r>
            <a:endParaRPr lang="en-US" dirty="0"/>
          </a:p>
        </p:txBody>
      </p:sp>
      <p:sp>
        <p:nvSpPr>
          <p:cNvPr id="5" name="Slide Number Placeholder 4"/>
          <p:cNvSpPr>
            <a:spLocks noGrp="1"/>
          </p:cNvSpPr>
          <p:nvPr>
            <p:ph type="sldNum" sz="quarter" idx="5"/>
          </p:nvPr>
        </p:nvSpPr>
        <p:spPr/>
        <p:txBody>
          <a:bodyPr/>
          <a:lstStyle/>
          <a:p>
            <a:pPr>
              <a:defRPr/>
            </a:pPr>
            <a:fld id="{952EE24C-4A0B-4116-85AC-96A89A77846C}" type="slidenum">
              <a:rPr lang="en-US" altLang="en-US" smtClean="0"/>
              <a:pPr>
                <a:defRPr/>
              </a:pPr>
              <a:t>16</a:t>
            </a:fld>
            <a:endParaRPr lang="en-US" altLang="en-US" dirty="0"/>
          </a:p>
        </p:txBody>
      </p:sp>
    </p:spTree>
    <p:extLst>
      <p:ext uri="{BB962C8B-B14F-4D97-AF65-F5344CB8AC3E}">
        <p14:creationId xmlns:p14="http://schemas.microsoft.com/office/powerpoint/2010/main" val="978859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hlinkClick r:id="rId3">
                  <a:extLst>
                    <a:ext uri="{A12FA001-AC4F-418D-AE19-62706E023703}">
                      <ahyp:hlinkClr xmlns:ahyp="http://schemas.microsoft.com/office/drawing/2018/hyperlinkcolor" val="tx"/>
                    </a:ext>
                  </a:extLst>
                </a:hlinkClick>
              </a:rPr>
              <a:t>About Publication 3, Armed Forces' Tax Guide | Internal Revenue Service (irs.gov)</a:t>
            </a:r>
            <a:r>
              <a:rPr lang="en-US" dirty="0"/>
              <a:t> </a:t>
            </a:r>
          </a:p>
          <a:p>
            <a:pPr defTabSz="948507">
              <a:defRPr/>
            </a:pPr>
            <a:r>
              <a:rPr lang="en-US" dirty="0">
                <a:solidFill>
                  <a:srgbClr val="002060"/>
                </a:solidFill>
                <a:hlinkClick r:id="rId4">
                  <a:extLst>
                    <a:ext uri="{A12FA001-AC4F-418D-AE19-62706E023703}">
                      <ahyp:hlinkClr xmlns:ahyp="http://schemas.microsoft.com/office/drawing/2018/hyperlinkcolor" val="tx"/>
                    </a:ext>
                  </a:extLst>
                </a:hlinkClick>
              </a:rPr>
              <a:t>Free File: Do your Federal Taxes for Free | Internal Revenue Service (irs.gov)</a:t>
            </a:r>
            <a:endParaRPr lang="en-US" dirty="0">
              <a:solidFill>
                <a:srgbClr val="002060"/>
              </a:solidFill>
            </a:endParaRPr>
          </a:p>
          <a:p>
            <a:r>
              <a:rPr lang="en-US" dirty="0">
                <a:hlinkClick r:id="rId5">
                  <a:extLst>
                    <a:ext uri="{A12FA001-AC4F-418D-AE19-62706E023703}">
                      <ahyp:hlinkClr xmlns:ahyp="http://schemas.microsoft.com/office/drawing/2018/hyperlinkcolor" val="tx"/>
                    </a:ext>
                  </a:extLst>
                </a:hlinkClick>
              </a:rPr>
              <a:t>Resources to Help You Prepare Your Tax Return and Resolve Tax Disputes | Internal Revenue Service (irs.gov)</a:t>
            </a:r>
            <a:endParaRPr lang="en-US" dirty="0"/>
          </a:p>
          <a:p>
            <a:pPr defTabSz="948507">
              <a:defRPr/>
            </a:pPr>
            <a:endParaRPr lang="en-US" sz="1900" u="sng" dirty="0">
              <a:solidFill>
                <a:srgbClr val="0000FF"/>
              </a:solidFill>
              <a:latin typeface="Calibri" panose="020F0502020204030204" pitchFamily="34" charset="0"/>
              <a:ea typeface="Calibri" panose="020F0502020204030204" pitchFamily="34" charset="0"/>
            </a:endParaRPr>
          </a:p>
          <a:p>
            <a:pPr defTabSz="948507">
              <a:defRPr/>
            </a:pPr>
            <a:endParaRPr lang="en-US" dirty="0">
              <a:solidFill>
                <a:srgbClr val="002060"/>
              </a:solidFill>
              <a:ea typeface="Calibri" panose="020F0502020204030204" pitchFamily="34" charset="0"/>
              <a:cs typeface="Times New Roman" panose="02020603050405020304" pitchFamily="18" charset="0"/>
            </a:endParaRPr>
          </a:p>
          <a:p>
            <a:pPr defTabSz="948507">
              <a:defRPr/>
            </a:pPr>
            <a:endParaRPr lang="en-US" dirty="0">
              <a:solidFill>
                <a:srgbClr val="002060"/>
              </a:solidFill>
              <a:ea typeface="Calibri" panose="020F0502020204030204" pitchFamily="34" charset="0"/>
              <a:cs typeface="Times New Roman" panose="02020603050405020304" pitchFamily="18" charset="0"/>
            </a:endParaRPr>
          </a:p>
          <a:p>
            <a:endParaRPr lang="en-US" dirty="0"/>
          </a:p>
          <a:p>
            <a:endParaRPr lang="en-US" dirty="0"/>
          </a:p>
        </p:txBody>
      </p:sp>
      <p:sp>
        <p:nvSpPr>
          <p:cNvPr id="4" name="Footer Placeholder 3"/>
          <p:cNvSpPr>
            <a:spLocks noGrp="1"/>
          </p:cNvSpPr>
          <p:nvPr>
            <p:ph type="ftr" sz="quarter" idx="4"/>
          </p:nvPr>
        </p:nvSpPr>
        <p:spPr/>
        <p:txBody>
          <a:bodyPr/>
          <a:lstStyle/>
          <a:p>
            <a:pPr>
              <a:defRPr/>
            </a:pPr>
            <a:r>
              <a:rPr lang="en-US"/>
              <a:t>Title of Presentation | Office | Presenter | Audience | Date of Presentation</a:t>
            </a:r>
            <a:endParaRPr lang="en-US" dirty="0"/>
          </a:p>
        </p:txBody>
      </p:sp>
      <p:sp>
        <p:nvSpPr>
          <p:cNvPr id="5" name="Slide Number Placeholder 4"/>
          <p:cNvSpPr>
            <a:spLocks noGrp="1"/>
          </p:cNvSpPr>
          <p:nvPr>
            <p:ph type="sldNum" sz="quarter" idx="5"/>
          </p:nvPr>
        </p:nvSpPr>
        <p:spPr/>
        <p:txBody>
          <a:bodyPr/>
          <a:lstStyle/>
          <a:p>
            <a:pPr>
              <a:defRPr/>
            </a:pPr>
            <a:fld id="{952EE24C-4A0B-4116-85AC-96A89A77846C}" type="slidenum">
              <a:rPr lang="en-US" altLang="en-US" smtClean="0"/>
              <a:pPr>
                <a:defRPr/>
              </a:pPr>
              <a:t>17</a:t>
            </a:fld>
            <a:endParaRPr lang="en-US" altLang="en-US" dirty="0"/>
          </a:p>
        </p:txBody>
      </p:sp>
    </p:spTree>
    <p:extLst>
      <p:ext uri="{BB962C8B-B14F-4D97-AF65-F5344CB8AC3E}">
        <p14:creationId xmlns:p14="http://schemas.microsoft.com/office/powerpoint/2010/main" val="3470999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18</a:t>
            </a:fld>
            <a:endParaRPr lang="en-US" dirty="0"/>
          </a:p>
        </p:txBody>
      </p:sp>
    </p:spTree>
    <p:extLst>
      <p:ext uri="{BB962C8B-B14F-4D97-AF65-F5344CB8AC3E}">
        <p14:creationId xmlns:p14="http://schemas.microsoft.com/office/powerpoint/2010/main" val="3341940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61">
              <a:spcBef>
                <a:spcPct val="30000"/>
              </a:spcBef>
              <a:defRPr sz="1200">
                <a:solidFill>
                  <a:schemeClr val="tx1"/>
                </a:solidFill>
                <a:latin typeface="Times New Roman" panose="02020603050405020304" pitchFamily="18" charset="0"/>
              </a:defRPr>
            </a:lvl1pPr>
            <a:lvl2pPr marL="773955" indent="-296408" defTabSz="971561">
              <a:spcBef>
                <a:spcPct val="30000"/>
              </a:spcBef>
              <a:defRPr sz="1200">
                <a:solidFill>
                  <a:schemeClr val="tx1"/>
                </a:solidFill>
                <a:latin typeface="Times New Roman" panose="02020603050405020304" pitchFamily="18" charset="0"/>
              </a:defRPr>
            </a:lvl2pPr>
            <a:lvl3pPr marL="1190575" indent="-237127" defTabSz="971561">
              <a:spcBef>
                <a:spcPct val="30000"/>
              </a:spcBef>
              <a:defRPr sz="1200">
                <a:solidFill>
                  <a:schemeClr val="tx1"/>
                </a:solidFill>
                <a:latin typeface="Times New Roman" panose="02020603050405020304" pitchFamily="18" charset="0"/>
              </a:defRPr>
            </a:lvl3pPr>
            <a:lvl4pPr marL="1668122" indent="-237127" defTabSz="971561">
              <a:spcBef>
                <a:spcPct val="30000"/>
              </a:spcBef>
              <a:defRPr sz="1200">
                <a:solidFill>
                  <a:schemeClr val="tx1"/>
                </a:solidFill>
                <a:latin typeface="Times New Roman" panose="02020603050405020304" pitchFamily="18" charset="0"/>
              </a:defRPr>
            </a:lvl4pPr>
            <a:lvl5pPr marL="2144021" indent="-237127" defTabSz="971561">
              <a:spcBef>
                <a:spcPct val="30000"/>
              </a:spcBef>
              <a:defRPr sz="1200">
                <a:solidFill>
                  <a:schemeClr val="tx1"/>
                </a:solidFill>
                <a:latin typeface="Times New Roman" panose="02020603050405020304" pitchFamily="18" charset="0"/>
              </a:defRPr>
            </a:lvl5pPr>
            <a:lvl6pPr marL="2618275" indent="-237127" defTabSz="971561" eaLnBrk="0" fontAlgn="base" hangingPunct="0">
              <a:spcBef>
                <a:spcPct val="30000"/>
              </a:spcBef>
              <a:spcAft>
                <a:spcPct val="0"/>
              </a:spcAft>
              <a:defRPr sz="1200">
                <a:solidFill>
                  <a:schemeClr val="tx1"/>
                </a:solidFill>
                <a:latin typeface="Times New Roman" panose="02020603050405020304" pitchFamily="18" charset="0"/>
              </a:defRPr>
            </a:lvl6pPr>
            <a:lvl7pPr marL="3092528" indent="-237127" defTabSz="971561" eaLnBrk="0" fontAlgn="base" hangingPunct="0">
              <a:spcBef>
                <a:spcPct val="30000"/>
              </a:spcBef>
              <a:spcAft>
                <a:spcPct val="0"/>
              </a:spcAft>
              <a:defRPr sz="1200">
                <a:solidFill>
                  <a:schemeClr val="tx1"/>
                </a:solidFill>
                <a:latin typeface="Times New Roman" panose="02020603050405020304" pitchFamily="18" charset="0"/>
              </a:defRPr>
            </a:lvl7pPr>
            <a:lvl8pPr marL="3566782" indent="-237127" defTabSz="971561" eaLnBrk="0" fontAlgn="base" hangingPunct="0">
              <a:spcBef>
                <a:spcPct val="30000"/>
              </a:spcBef>
              <a:spcAft>
                <a:spcPct val="0"/>
              </a:spcAft>
              <a:defRPr sz="1200">
                <a:solidFill>
                  <a:schemeClr val="tx1"/>
                </a:solidFill>
                <a:latin typeface="Times New Roman" panose="02020603050405020304" pitchFamily="18" charset="0"/>
              </a:defRPr>
            </a:lvl8pPr>
            <a:lvl9pPr marL="4041036" indent="-237127" defTabSz="97156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48646AC-26A7-4A53-9DD3-FD127A525816}" type="slidenum">
              <a:rPr lang="en-US" altLang="en-US" smtClean="0"/>
              <a:pPr>
                <a:spcBef>
                  <a:spcPct val="0"/>
                </a:spcBef>
              </a:pPr>
              <a:t>1</a:t>
            </a:fld>
            <a:endParaRPr lang="en-US" altLang="en-US" dirty="0"/>
          </a:p>
        </p:txBody>
      </p:sp>
      <p:sp>
        <p:nvSpPr>
          <p:cNvPr id="11267" name="Rectangle 2"/>
          <p:cNvSpPr>
            <a:spLocks noGrp="1" noRot="1" noChangeAspect="1" noChangeArrowheads="1" noTextEdit="1"/>
          </p:cNvSpPr>
          <p:nvPr>
            <p:ph type="sldImg"/>
          </p:nvPr>
        </p:nvSpPr>
        <p:spPr>
          <a:xfrm>
            <a:off x="1320800" y="696913"/>
            <a:ext cx="4754563" cy="3565525"/>
          </a:xfrm>
          <a:ln/>
        </p:spPr>
      </p:sp>
      <p:sp>
        <p:nvSpPr>
          <p:cNvPr id="11268" name="Rectangle 3"/>
          <p:cNvSpPr>
            <a:spLocks noGrp="1" noChangeArrowheads="1"/>
          </p:cNvSpPr>
          <p:nvPr>
            <p:ph type="body" idx="1"/>
          </p:nvPr>
        </p:nvSpPr>
        <p:spPr>
          <a:xfrm>
            <a:off x="944218" y="4497285"/>
            <a:ext cx="5426765" cy="43431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dirty="0"/>
          </a:p>
        </p:txBody>
      </p:sp>
    </p:spTree>
    <p:extLst>
      <p:ext uri="{BB962C8B-B14F-4D97-AF65-F5344CB8AC3E}">
        <p14:creationId xmlns:p14="http://schemas.microsoft.com/office/powerpoint/2010/main" val="2971252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j-lt"/>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339415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pPr defTabSz="948507">
              <a:defRPr/>
            </a:pPr>
            <a:r>
              <a:rPr lang="en-US" dirty="0"/>
              <a:t>Kenneth R. Hall III, AFC®, is the Personal Financial Manager at US Coast Guard Base Boston. He provides services for Northern New Jersey, New York City and the New England Region. Kenneth was a Senior Tax Analyst for H&amp;R Block, Insurance Agent licensed in Life/Medical/Annuities and Long-Term Care and a Mortgage Loan Officer. Kenneth has been a Personal Financial Manager for the Army Community Services at Fort Eustis Army Base, Airman &amp; Family Readiness Center at Langley Air Force Base and Fleet and Family Support Center at Joint Expeditionary Base Little Creek-Fort Story. Kenneth is married with three adult children and a retired Navy veteran with 24 years of active duty service. </a:t>
            </a:r>
          </a:p>
          <a:p>
            <a:endParaRPr lang="en-US"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Kathryn Seymour-Suffern is a career Civilian, having served with the Department of State, Army, Navy and is currently serving with the USCG, Base National Capital Region, Washington, D.C. as the Personal Financial Manager (PFM).  She is an Accredited Financial Counselor</a:t>
            </a:r>
            <a:r>
              <a:rPr lang="en-US" sz="1100" dirty="0">
                <a:solidFill>
                  <a:srgbClr val="002060"/>
                </a:solidFill>
                <a:latin typeface="Arial" panose="020B0604020202020204" pitchFamily="34" charset="0"/>
                <a:cs typeface="Arial" panose="020B0604020202020204" pitchFamily="34" charset="0"/>
              </a:rPr>
              <a:t>®</a:t>
            </a:r>
            <a:endParaRPr lang="en-US" sz="1100" b="1"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and a Certified Financial Social Work Educator certified by the Center for Financial Social Work.  Ms. Seymour graduated from Wesleyan University, with a B.A. and earned her M.A. from Old Dominion University, Norfolk, VA. Kathryn is an USCG Spouse and has four children Brennan (20)CGA ‘21, MacKenzie (17), John (17) &amp; Gabriella (14).</a:t>
            </a:r>
          </a:p>
          <a:p>
            <a:pPr defTabSz="948507">
              <a:defRPr/>
            </a:pPr>
            <a:endParaRPr lang="en-US" dirty="0"/>
          </a:p>
          <a:p>
            <a:pPr>
              <a:spcBef>
                <a:spcPts val="0"/>
              </a:spcBef>
              <a:spcAft>
                <a:spcPts val="0"/>
              </a:spcAft>
            </a:pPr>
            <a:r>
              <a:rPr lang="en-US" sz="1900" dirty="0">
                <a:solidFill>
                  <a:srgbClr val="262626"/>
                </a:solidFill>
                <a:latin typeface="Segoe UI" panose="020B0502040204020203" pitchFamily="34" charset="0"/>
              </a:rPr>
              <a:t>Liana Barakat</a:t>
            </a:r>
            <a:r>
              <a:rPr lang="en-US" dirty="0"/>
              <a:t> is a CG SUPRT Senior Money Coach – Tax Specialist. </a:t>
            </a:r>
            <a:r>
              <a:rPr lang="en-US" sz="1900" dirty="0">
                <a:solidFill>
                  <a:srgbClr val="000000"/>
                </a:solidFill>
                <a:latin typeface="Arial" panose="020B0604020202020204" pitchFamily="34" charset="0"/>
                <a:ea typeface="Calibri" panose="020F0502020204030204" pitchFamily="34" charset="0"/>
              </a:rPr>
              <a:t>Tax planning and support are her favorite areas to assist members. As a Certified Public Account (CPA), she enjoys helping people find clarity and gain a deeper understanding about their tax situations and strategies. Ms. Barakat began my career in the accounting profession in 2016, and hold a Bachelor's and Master's degree in accounting. Every conversation with every member is important to me and I want to make sure each member is able to make informed decisions for their particular situation. I find it rewarding to share information and knowledge about tax topics with members that ultimately inspires confidence in themselves to achieve their tax planning goals. </a:t>
            </a:r>
            <a:endParaRPr lang="en-US" sz="1900" dirty="0">
              <a:latin typeface="Calibri" panose="020F0502020204030204" pitchFamily="34" charset="0"/>
              <a:ea typeface="Calibri" panose="020F0502020204030204" pitchFamily="34" charset="0"/>
            </a:endParaRPr>
          </a:p>
          <a:p>
            <a:pPr>
              <a:spcBef>
                <a:spcPts val="0"/>
              </a:spcBef>
              <a:spcAft>
                <a:spcPts val="0"/>
              </a:spcAft>
            </a:pPr>
            <a:r>
              <a:rPr lang="en-US" sz="1900" dirty="0">
                <a:latin typeface="Calibri" panose="020F0502020204030204" pitchFamily="34" charset="0"/>
                <a:ea typeface="Calibri" panose="020F0502020204030204" pitchFamily="34" charset="0"/>
              </a:rPr>
              <a:t> </a:t>
            </a:r>
          </a:p>
          <a:p>
            <a:pPr defTabSz="948507">
              <a:defRPr/>
            </a:pPr>
            <a:endParaRPr lang="en-US" dirty="0"/>
          </a:p>
        </p:txBody>
      </p:sp>
      <p:sp>
        <p:nvSpPr>
          <p:cNvPr id="4" name="Footer Placeholder 3"/>
          <p:cNvSpPr>
            <a:spLocks noGrp="1"/>
          </p:cNvSpPr>
          <p:nvPr>
            <p:ph type="ftr" sz="quarter" idx="4"/>
          </p:nvPr>
        </p:nvSpPr>
        <p:spPr/>
        <p:txBody>
          <a:bodyPr/>
          <a:lstStyle/>
          <a:p>
            <a:pPr>
              <a:defRPr/>
            </a:pPr>
            <a:r>
              <a:rPr lang="en-US" dirty="0"/>
              <a:t>Title of Presentation | Office | Presenter | Audience | Date of Presentation</a:t>
            </a:r>
          </a:p>
        </p:txBody>
      </p:sp>
      <p:sp>
        <p:nvSpPr>
          <p:cNvPr id="14341" name="Slide Number Placeholder 4"/>
          <p:cNvSpPr>
            <a:spLocks noGrp="1"/>
          </p:cNvSpPr>
          <p:nvPr>
            <p:ph type="sldNum" sz="quarter" idx="5"/>
          </p:nvPr>
        </p:nvSpPr>
        <p:spPr>
          <a:noFill/>
        </p:spPr>
        <p:txBody>
          <a:bodyPr/>
          <a:lstStyle/>
          <a:p>
            <a:pPr defTabSz="967975"/>
            <a:fld id="{93A66722-7E22-4CA0-84CF-89DB7C4A65AA}" type="slidenum">
              <a:rPr lang="en-US" smtClean="0"/>
              <a:pPr defTabSz="967975"/>
              <a:t>3</a:t>
            </a:fld>
            <a:endParaRPr lang="en-US" dirty="0"/>
          </a:p>
        </p:txBody>
      </p:sp>
    </p:spTree>
    <p:extLst>
      <p:ext uri="{BB962C8B-B14F-4D97-AF65-F5344CB8AC3E}">
        <p14:creationId xmlns:p14="http://schemas.microsoft.com/office/powerpoint/2010/main" val="403903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Title of Presentation | Office | Presenter | Audience | Date of Presentation</a:t>
            </a:r>
            <a:endParaRPr lang="en-US" dirty="0"/>
          </a:p>
        </p:txBody>
      </p:sp>
      <p:sp>
        <p:nvSpPr>
          <p:cNvPr id="5" name="Slide Number Placeholder 4"/>
          <p:cNvSpPr>
            <a:spLocks noGrp="1"/>
          </p:cNvSpPr>
          <p:nvPr>
            <p:ph type="sldNum" sz="quarter" idx="5"/>
          </p:nvPr>
        </p:nvSpPr>
        <p:spPr/>
        <p:txBody>
          <a:bodyPr/>
          <a:lstStyle/>
          <a:p>
            <a:pPr>
              <a:defRPr/>
            </a:pPr>
            <a:fld id="{952EE24C-4A0B-4116-85AC-96A89A77846C}" type="slidenum">
              <a:rPr lang="en-US" altLang="en-US" smtClean="0"/>
              <a:pPr>
                <a:defRPr/>
              </a:pPr>
              <a:t>4</a:t>
            </a:fld>
            <a:endParaRPr lang="en-US" altLang="en-US" dirty="0"/>
          </a:p>
        </p:txBody>
      </p:sp>
    </p:spTree>
    <p:extLst>
      <p:ext uri="{BB962C8B-B14F-4D97-AF65-F5344CB8AC3E}">
        <p14:creationId xmlns:p14="http://schemas.microsoft.com/office/powerpoint/2010/main" val="1674402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Title of Presentation | Office | Presenter | Audience | Date of Presentation</a:t>
            </a:r>
            <a:endParaRPr lang="en-US" dirty="0"/>
          </a:p>
        </p:txBody>
      </p:sp>
      <p:sp>
        <p:nvSpPr>
          <p:cNvPr id="5" name="Slide Number Placeholder 4"/>
          <p:cNvSpPr>
            <a:spLocks noGrp="1"/>
          </p:cNvSpPr>
          <p:nvPr>
            <p:ph type="sldNum" sz="quarter" idx="5"/>
          </p:nvPr>
        </p:nvSpPr>
        <p:spPr/>
        <p:txBody>
          <a:bodyPr/>
          <a:lstStyle/>
          <a:p>
            <a:pPr>
              <a:defRPr/>
            </a:pPr>
            <a:fld id="{952EE24C-4A0B-4116-85AC-96A89A77846C}" type="slidenum">
              <a:rPr lang="en-US" altLang="en-US" smtClean="0"/>
              <a:pPr>
                <a:defRPr/>
              </a:pPr>
              <a:t>8</a:t>
            </a:fld>
            <a:endParaRPr lang="en-US" altLang="en-US" dirty="0"/>
          </a:p>
        </p:txBody>
      </p:sp>
    </p:spTree>
    <p:extLst>
      <p:ext uri="{BB962C8B-B14F-4D97-AF65-F5344CB8AC3E}">
        <p14:creationId xmlns:p14="http://schemas.microsoft.com/office/powerpoint/2010/main" val="2444632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Title of Presentation | Office | Presenter | Audience | Date of Presentation</a:t>
            </a:r>
            <a:endParaRPr lang="en-US" dirty="0"/>
          </a:p>
        </p:txBody>
      </p:sp>
      <p:sp>
        <p:nvSpPr>
          <p:cNvPr id="5" name="Slide Number Placeholder 4"/>
          <p:cNvSpPr>
            <a:spLocks noGrp="1"/>
          </p:cNvSpPr>
          <p:nvPr>
            <p:ph type="sldNum" sz="quarter" idx="5"/>
          </p:nvPr>
        </p:nvSpPr>
        <p:spPr/>
        <p:txBody>
          <a:bodyPr/>
          <a:lstStyle/>
          <a:p>
            <a:pPr>
              <a:defRPr/>
            </a:pPr>
            <a:fld id="{952EE24C-4A0B-4116-85AC-96A89A77846C}" type="slidenum">
              <a:rPr lang="en-US" altLang="en-US" smtClean="0"/>
              <a:pPr>
                <a:defRPr/>
              </a:pPr>
              <a:t>9</a:t>
            </a:fld>
            <a:endParaRPr lang="en-US" altLang="en-US" dirty="0"/>
          </a:p>
        </p:txBody>
      </p:sp>
    </p:spTree>
    <p:extLst>
      <p:ext uri="{BB962C8B-B14F-4D97-AF65-F5344CB8AC3E}">
        <p14:creationId xmlns:p14="http://schemas.microsoft.com/office/powerpoint/2010/main" val="4114853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Title of Presentation | Office | Presenter | Audience | Date of Presentation</a:t>
            </a:r>
            <a:endParaRPr lang="en-US" dirty="0"/>
          </a:p>
        </p:txBody>
      </p:sp>
      <p:sp>
        <p:nvSpPr>
          <p:cNvPr id="5" name="Slide Number Placeholder 4"/>
          <p:cNvSpPr>
            <a:spLocks noGrp="1"/>
          </p:cNvSpPr>
          <p:nvPr>
            <p:ph type="sldNum" sz="quarter" idx="5"/>
          </p:nvPr>
        </p:nvSpPr>
        <p:spPr/>
        <p:txBody>
          <a:bodyPr/>
          <a:lstStyle/>
          <a:p>
            <a:pPr>
              <a:defRPr/>
            </a:pPr>
            <a:fld id="{952EE24C-4A0B-4116-85AC-96A89A77846C}" type="slidenum">
              <a:rPr lang="en-US" altLang="en-US" smtClean="0"/>
              <a:pPr>
                <a:defRPr/>
              </a:pPr>
              <a:t>10</a:t>
            </a:fld>
            <a:endParaRPr lang="en-US" altLang="en-US" dirty="0"/>
          </a:p>
        </p:txBody>
      </p:sp>
    </p:spTree>
    <p:extLst>
      <p:ext uri="{BB962C8B-B14F-4D97-AF65-F5344CB8AC3E}">
        <p14:creationId xmlns:p14="http://schemas.microsoft.com/office/powerpoint/2010/main" val="3470101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Title of Presentation | Office | Presenter | Audience | Date of Presentation</a:t>
            </a:r>
            <a:endParaRPr lang="en-US" dirty="0"/>
          </a:p>
        </p:txBody>
      </p:sp>
      <p:sp>
        <p:nvSpPr>
          <p:cNvPr id="5" name="Slide Number Placeholder 4"/>
          <p:cNvSpPr>
            <a:spLocks noGrp="1"/>
          </p:cNvSpPr>
          <p:nvPr>
            <p:ph type="sldNum" sz="quarter" idx="5"/>
          </p:nvPr>
        </p:nvSpPr>
        <p:spPr/>
        <p:txBody>
          <a:bodyPr/>
          <a:lstStyle/>
          <a:p>
            <a:pPr>
              <a:defRPr/>
            </a:pPr>
            <a:fld id="{952EE24C-4A0B-4116-85AC-96A89A77846C}" type="slidenum">
              <a:rPr lang="en-US" altLang="en-US" smtClean="0"/>
              <a:pPr>
                <a:defRPr/>
              </a:pPr>
              <a:t>11</a:t>
            </a:fld>
            <a:endParaRPr lang="en-US" altLang="en-US" dirty="0"/>
          </a:p>
        </p:txBody>
      </p:sp>
    </p:spTree>
    <p:extLst>
      <p:ext uri="{BB962C8B-B14F-4D97-AF65-F5344CB8AC3E}">
        <p14:creationId xmlns:p14="http://schemas.microsoft.com/office/powerpoint/2010/main" val="1098560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9" descr="DCMS-template_background_new.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1"/>
          <p:cNvSpPr>
            <a:spLocks noGrp="1" noChangeArrowheads="1"/>
          </p:cNvSpPr>
          <p:nvPr>
            <p:ph type="dt" sz="half" idx="10"/>
          </p:nvPr>
        </p:nvSpPr>
        <p:spPr>
          <a:ln/>
        </p:spPr>
        <p:txBody>
          <a:bodyPr/>
          <a:lstStyle>
            <a:lvl1pPr>
              <a:defRPr/>
            </a:lvl1pPr>
          </a:lstStyle>
          <a:p>
            <a:pPr>
              <a:defRPr/>
            </a:pPr>
            <a:fld id="{D1DBB024-EB82-4CF9-8D2C-439DD985AAF4}" type="datetime8">
              <a:rPr lang="en-US" smtClean="0"/>
              <a:t>3/15/2023 8:17 AM</a:t>
            </a:fld>
            <a:endParaRPr lang="en-US" dirty="0"/>
          </a:p>
        </p:txBody>
      </p:sp>
      <p:sp>
        <p:nvSpPr>
          <p:cNvPr id="5" name="Rectangle 152"/>
          <p:cNvSpPr>
            <a:spLocks noGrp="1" noChangeArrowheads="1"/>
          </p:cNvSpPr>
          <p:nvPr>
            <p:ph type="ftr" sz="quarter" idx="11"/>
          </p:nvPr>
        </p:nvSpPr>
        <p:spPr>
          <a:ln/>
        </p:spPr>
        <p:txBody>
          <a:bodyPr/>
          <a:lstStyle>
            <a:lvl1pPr>
              <a:defRPr/>
            </a:lvl1pPr>
          </a:lstStyle>
          <a:p>
            <a:pPr>
              <a:defRPr/>
            </a:pPr>
            <a:r>
              <a:rPr lang="en-US" dirty="0"/>
              <a:t>Personal Financial Management Program  |  Apr 2019</a:t>
            </a:r>
          </a:p>
        </p:txBody>
      </p:sp>
      <p:sp>
        <p:nvSpPr>
          <p:cNvPr id="6" name="Rectangle 153"/>
          <p:cNvSpPr>
            <a:spLocks noGrp="1" noChangeArrowheads="1"/>
          </p:cNvSpPr>
          <p:nvPr>
            <p:ph type="sldNum" sz="quarter" idx="12"/>
          </p:nvPr>
        </p:nvSpPr>
        <p:spPr>
          <a:ln/>
        </p:spPr>
        <p:txBody>
          <a:bodyPr/>
          <a:lstStyle>
            <a:lvl1pPr>
              <a:defRPr/>
            </a:lvl1pPr>
          </a:lstStyle>
          <a:p>
            <a:pPr>
              <a:defRPr/>
            </a:pPr>
            <a:fld id="{9F661005-3D7E-4766-BE3F-4C011FA93534}" type="slidenum">
              <a:rPr lang="en-US" altLang="en-US"/>
              <a:pPr>
                <a:defRPr/>
              </a:pPr>
              <a:t>‹#›</a:t>
            </a:fld>
            <a:endParaRPr lang="en-US" alt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1"/>
          <p:cNvSpPr>
            <a:spLocks noGrp="1" noChangeArrowheads="1"/>
          </p:cNvSpPr>
          <p:nvPr>
            <p:ph type="dt" sz="half" idx="10"/>
          </p:nvPr>
        </p:nvSpPr>
        <p:spPr>
          <a:ln/>
        </p:spPr>
        <p:txBody>
          <a:bodyPr/>
          <a:lstStyle>
            <a:lvl1pPr>
              <a:defRPr/>
            </a:lvl1pPr>
          </a:lstStyle>
          <a:p>
            <a:pPr>
              <a:defRPr/>
            </a:pPr>
            <a:fld id="{3ED4EE91-0C89-41DF-82FC-F8236B3FA200}" type="datetime8">
              <a:rPr lang="en-US" smtClean="0"/>
              <a:t>3/15/2023 8:17 AM</a:t>
            </a:fld>
            <a:endParaRPr lang="en-US" dirty="0"/>
          </a:p>
        </p:txBody>
      </p:sp>
      <p:sp>
        <p:nvSpPr>
          <p:cNvPr id="5" name="Rectangle 152"/>
          <p:cNvSpPr>
            <a:spLocks noGrp="1" noChangeArrowheads="1"/>
          </p:cNvSpPr>
          <p:nvPr>
            <p:ph type="ftr" sz="quarter" idx="11"/>
          </p:nvPr>
        </p:nvSpPr>
        <p:spPr>
          <a:ln/>
        </p:spPr>
        <p:txBody>
          <a:bodyPr/>
          <a:lstStyle>
            <a:lvl1pPr>
              <a:defRPr/>
            </a:lvl1pPr>
          </a:lstStyle>
          <a:p>
            <a:pPr>
              <a:defRPr/>
            </a:pPr>
            <a:r>
              <a:rPr lang="en-US" dirty="0"/>
              <a:t>Personal Financial Management Program  |  September 2020</a:t>
            </a:r>
          </a:p>
        </p:txBody>
      </p:sp>
      <p:sp>
        <p:nvSpPr>
          <p:cNvPr id="6" name="Rectangle 153"/>
          <p:cNvSpPr>
            <a:spLocks noGrp="1" noChangeArrowheads="1"/>
          </p:cNvSpPr>
          <p:nvPr>
            <p:ph type="sldNum" sz="quarter" idx="12"/>
          </p:nvPr>
        </p:nvSpPr>
        <p:spPr>
          <a:ln/>
        </p:spPr>
        <p:txBody>
          <a:bodyPr/>
          <a:lstStyle>
            <a:lvl1pPr>
              <a:defRPr/>
            </a:lvl1pPr>
          </a:lstStyle>
          <a:p>
            <a:pPr>
              <a:defRPr/>
            </a:pPr>
            <a:fld id="{4DD7B51D-7BA4-4DA6-A032-106DA09A2774}" type="slidenum">
              <a:rPr lang="en-US" altLang="en-US"/>
              <a:pPr>
                <a:defRPr/>
              </a:pPr>
              <a:t>‹#›</a:t>
            </a:fld>
            <a:endParaRPr lang="en-US" alt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6_Custom_Image">
    <p:spTree>
      <p:nvGrpSpPr>
        <p:cNvPr id="1" name=""/>
        <p:cNvGrpSpPr/>
        <p:nvPr/>
      </p:nvGrpSpPr>
      <p:grpSpPr>
        <a:xfrm>
          <a:off x="0" y="0"/>
          <a:ext cx="0" cy="0"/>
          <a:chOff x="0" y="0"/>
          <a:chExt cx="0" cy="0"/>
        </a:xfrm>
      </p:grpSpPr>
      <p:sp>
        <p:nvSpPr>
          <p:cNvPr id="35" name="Picture Placeholder 8">
            <a:extLst>
              <a:ext uri="{FF2B5EF4-FFF2-40B4-BE49-F238E27FC236}">
                <a16:creationId xmlns:a16="http://schemas.microsoft.com/office/drawing/2014/main" id="{397F2A78-9F80-A048-BB08-A03B8C29C2B4}"/>
              </a:ext>
            </a:extLst>
          </p:cNvPr>
          <p:cNvSpPr>
            <a:spLocks noGrp="1"/>
          </p:cNvSpPr>
          <p:nvPr>
            <p:ph type="pic" sz="quarter" idx="15"/>
          </p:nvPr>
        </p:nvSpPr>
        <p:spPr>
          <a:xfrm>
            <a:off x="4644915" y="1630804"/>
            <a:ext cx="4713959" cy="3907180"/>
          </a:xfrm>
          <a:prstGeom prst="rect">
            <a:avLst/>
          </a:prstGeom>
          <a:solidFill>
            <a:schemeClr val="bg1">
              <a:lumMod val="95000"/>
            </a:schemeClr>
          </a:solidFill>
        </p:spPr>
        <p:txBody>
          <a:bodyPr>
            <a:normAutofit/>
          </a:bodyPr>
          <a:lstStyle>
            <a:lvl1pPr>
              <a:defRPr sz="788" b="0" i="0">
                <a:latin typeface="Calibri" panose="020F0502020204030204" pitchFamily="34" charset="0"/>
              </a:defRPr>
            </a:lvl1pPr>
          </a:lstStyle>
          <a:p>
            <a:endParaRPr lang="en-US" dirty="0"/>
          </a:p>
        </p:txBody>
      </p:sp>
    </p:spTree>
    <p:extLst>
      <p:ext uri="{BB962C8B-B14F-4D97-AF65-F5344CB8AC3E}">
        <p14:creationId xmlns:p14="http://schemas.microsoft.com/office/powerpoint/2010/main" val="227350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F43472E-19BD-47D2-9E58-81567594E5DB}" type="datetime8">
              <a:rPr lang="en-US" smtClean="0"/>
              <a:t>3/15/2023 8:17 AM</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Personal Financial Management Program  |  Apr 2019</a:t>
            </a:r>
          </a:p>
        </p:txBody>
      </p:sp>
      <p:sp>
        <p:nvSpPr>
          <p:cNvPr id="6" name="Slide Number Placeholder 5"/>
          <p:cNvSpPr>
            <a:spLocks noGrp="1"/>
          </p:cNvSpPr>
          <p:nvPr>
            <p:ph type="sldNum" sz="quarter" idx="12"/>
          </p:nvPr>
        </p:nvSpPr>
        <p:spPr/>
        <p:txBody>
          <a:bodyPr/>
          <a:lstStyle>
            <a:lvl1pPr>
              <a:defRPr/>
            </a:lvl1pPr>
          </a:lstStyle>
          <a:p>
            <a:pPr>
              <a:defRPr/>
            </a:pPr>
            <a:fld id="{434A4FDC-C406-4763-ABBB-74FB32532EC4}" type="slidenum">
              <a:rPr lang="en-US" altLang="en-US"/>
              <a:pPr>
                <a:defRPr/>
              </a:pPr>
              <a:t>‹#›</a:t>
            </a:fld>
            <a:endParaRPr lang="en-US"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224E052-6692-4290-9934-EB5B470F625F}" type="datetime8">
              <a:rPr lang="en-US" smtClean="0"/>
              <a:t>3/15/2023 8:17 AM</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Personal Financial Management Program  |  Apr 2019</a:t>
            </a:r>
          </a:p>
        </p:txBody>
      </p:sp>
      <p:sp>
        <p:nvSpPr>
          <p:cNvPr id="6" name="Slide Number Placeholder 5"/>
          <p:cNvSpPr>
            <a:spLocks noGrp="1"/>
          </p:cNvSpPr>
          <p:nvPr>
            <p:ph type="sldNum" sz="quarter" idx="12"/>
          </p:nvPr>
        </p:nvSpPr>
        <p:spPr/>
        <p:txBody>
          <a:bodyPr/>
          <a:lstStyle>
            <a:lvl1pPr>
              <a:defRPr/>
            </a:lvl1pPr>
          </a:lstStyle>
          <a:p>
            <a:pPr>
              <a:defRPr/>
            </a:pPr>
            <a:fld id="{B41C7AD6-0938-41B4-AEF4-0593C6ECF456}" type="slidenum">
              <a:rPr lang="en-US" altLang="en-US"/>
              <a:pPr>
                <a:defRPr/>
              </a:pPr>
              <a:t>‹#›</a:t>
            </a:fld>
            <a:endParaRPr lang="en-US"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5504E66-DA83-41C1-9C1D-94755FC3F1D1}" type="datetime8">
              <a:rPr lang="en-US" smtClean="0"/>
              <a:t>3/15/2023 8:17 AM</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Personal Financial Management Program  |  Apr 2019</a:t>
            </a:r>
          </a:p>
        </p:txBody>
      </p:sp>
      <p:sp>
        <p:nvSpPr>
          <p:cNvPr id="6" name="Slide Number Placeholder 5"/>
          <p:cNvSpPr>
            <a:spLocks noGrp="1"/>
          </p:cNvSpPr>
          <p:nvPr>
            <p:ph type="sldNum" sz="quarter" idx="12"/>
          </p:nvPr>
        </p:nvSpPr>
        <p:spPr/>
        <p:txBody>
          <a:bodyPr/>
          <a:lstStyle>
            <a:lvl1pPr>
              <a:defRPr/>
            </a:lvl1pPr>
          </a:lstStyle>
          <a:p>
            <a:pPr>
              <a:defRPr/>
            </a:pPr>
            <a:fld id="{B39A5243-8CF5-4E1A-8273-BFA9BDEAC462}" type="slidenum">
              <a:rPr lang="en-US" altLang="en-US"/>
              <a:pPr>
                <a:defRPr/>
              </a:pPr>
              <a:t>‹#›</a:t>
            </a:fld>
            <a:endParaRPr lang="en-US"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1D36C0E-0CA7-47FD-8F53-7D1D215A5F35}" type="datetime8">
              <a:rPr lang="en-US" smtClean="0"/>
              <a:t>3/15/2023 8:17 AM</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Personal Financial Management Program  |  Apr 2019</a:t>
            </a:r>
          </a:p>
        </p:txBody>
      </p:sp>
      <p:sp>
        <p:nvSpPr>
          <p:cNvPr id="7" name="Slide Number Placeholder 5"/>
          <p:cNvSpPr>
            <a:spLocks noGrp="1"/>
          </p:cNvSpPr>
          <p:nvPr>
            <p:ph type="sldNum" sz="quarter" idx="12"/>
          </p:nvPr>
        </p:nvSpPr>
        <p:spPr/>
        <p:txBody>
          <a:bodyPr/>
          <a:lstStyle>
            <a:lvl1pPr>
              <a:defRPr/>
            </a:lvl1pPr>
          </a:lstStyle>
          <a:p>
            <a:pPr>
              <a:defRPr/>
            </a:pPr>
            <a:fld id="{A97543EC-9249-409C-9177-E42C9C2BED77}" type="slidenum">
              <a:rPr lang="en-US" altLang="en-US"/>
              <a:pPr>
                <a:defRPr/>
              </a:pPr>
              <a:t>‹#›</a:t>
            </a:fld>
            <a:endParaRPr lang="en-US"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1947B91-8BEC-41AE-963C-4D60B1BFA2D1}" type="datetime8">
              <a:rPr lang="en-US" smtClean="0"/>
              <a:t>3/15/2023 8:17 AM</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Personal Financial Management Program  |  Apr 2019</a:t>
            </a:r>
          </a:p>
        </p:txBody>
      </p:sp>
      <p:sp>
        <p:nvSpPr>
          <p:cNvPr id="9" name="Slide Number Placeholder 5"/>
          <p:cNvSpPr>
            <a:spLocks noGrp="1"/>
          </p:cNvSpPr>
          <p:nvPr>
            <p:ph type="sldNum" sz="quarter" idx="12"/>
          </p:nvPr>
        </p:nvSpPr>
        <p:spPr/>
        <p:txBody>
          <a:bodyPr/>
          <a:lstStyle>
            <a:lvl1pPr>
              <a:defRPr/>
            </a:lvl1pPr>
          </a:lstStyle>
          <a:p>
            <a:pPr>
              <a:defRPr/>
            </a:pPr>
            <a:fld id="{898521FC-FDC4-4AF2-A13B-070C770EF7F2}" type="slidenum">
              <a:rPr lang="en-US" altLang="en-US"/>
              <a:pPr>
                <a:defRPr/>
              </a:pPr>
              <a:t>‹#›</a:t>
            </a:fld>
            <a:endParaRPr lang="en-US"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E7BA255-BD97-498B-9B23-6B9954AEFB2E}" type="datetime8">
              <a:rPr lang="en-US" smtClean="0"/>
              <a:t>3/15/2023 8:17 AM</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Personal Financial Management Program  |  Apr 2019</a:t>
            </a:r>
          </a:p>
        </p:txBody>
      </p:sp>
      <p:sp>
        <p:nvSpPr>
          <p:cNvPr id="5" name="Slide Number Placeholder 5"/>
          <p:cNvSpPr>
            <a:spLocks noGrp="1"/>
          </p:cNvSpPr>
          <p:nvPr>
            <p:ph type="sldNum" sz="quarter" idx="12"/>
          </p:nvPr>
        </p:nvSpPr>
        <p:spPr/>
        <p:txBody>
          <a:bodyPr/>
          <a:lstStyle>
            <a:lvl1pPr>
              <a:defRPr/>
            </a:lvl1pPr>
          </a:lstStyle>
          <a:p>
            <a:pPr>
              <a:defRPr/>
            </a:pPr>
            <a:fld id="{335239C5-A551-4571-B879-1262C434718E}" type="slidenum">
              <a:rPr lang="en-US" altLang="en-US"/>
              <a:pPr>
                <a:defRPr/>
              </a:pPr>
              <a:t>‹#›</a:t>
            </a:fld>
            <a:endParaRPr lang="en-US"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08550D-66D0-4FD3-9FC4-280B75315761}" type="datetime8">
              <a:rPr lang="en-US" smtClean="0"/>
              <a:t>3/15/2023 8:17 AM</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Personal Financial Management Program  |  Apr 2019</a:t>
            </a:r>
          </a:p>
        </p:txBody>
      </p:sp>
      <p:sp>
        <p:nvSpPr>
          <p:cNvPr id="4" name="Slide Number Placeholder 5"/>
          <p:cNvSpPr>
            <a:spLocks noGrp="1"/>
          </p:cNvSpPr>
          <p:nvPr>
            <p:ph type="sldNum" sz="quarter" idx="12"/>
          </p:nvPr>
        </p:nvSpPr>
        <p:spPr/>
        <p:txBody>
          <a:bodyPr/>
          <a:lstStyle>
            <a:lvl1pPr>
              <a:defRPr/>
            </a:lvl1pPr>
          </a:lstStyle>
          <a:p>
            <a:pPr>
              <a:defRPr/>
            </a:pPr>
            <a:fld id="{AD5AB834-AFDC-433E-A449-8065A59782EA}" type="slidenum">
              <a:rPr lang="en-US" altLang="en-US"/>
              <a:pPr>
                <a:defRPr/>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042921"/>
            <a:ext cx="8229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rgbClr val="FFD939"/>
                </a:solidFill>
              </a:defRPr>
            </a:lvl1pPr>
          </a:lstStyle>
          <a:p>
            <a:pPr>
              <a:defRPr/>
            </a:pPr>
            <a:fld id="{73E215A6-9640-4F31-A055-7BBCB28B5C77}" type="datetime8">
              <a:rPr lang="en-US" smtClean="0"/>
              <a:t>3/15/2023 8:17 AM</a:t>
            </a:fld>
            <a:endParaRPr lang="en-US" dirty="0"/>
          </a:p>
        </p:txBody>
      </p:sp>
      <p:sp>
        <p:nvSpPr>
          <p:cNvPr id="5" name="Footer Placeholder 4"/>
          <p:cNvSpPr>
            <a:spLocks noGrp="1"/>
          </p:cNvSpPr>
          <p:nvPr>
            <p:ph type="ftr" sz="quarter" idx="11"/>
          </p:nvPr>
        </p:nvSpPr>
        <p:spPr>
          <a:xfrm>
            <a:off x="2665413" y="6394450"/>
            <a:ext cx="4954587" cy="476250"/>
          </a:xfrm>
        </p:spPr>
        <p:txBody>
          <a:bodyPr/>
          <a:lstStyle>
            <a:lvl1pPr>
              <a:defRPr/>
            </a:lvl1pPr>
          </a:lstStyle>
          <a:p>
            <a:pPr>
              <a:defRPr/>
            </a:pPr>
            <a:r>
              <a:rPr lang="en-US" dirty="0"/>
              <a:t>Personal Financial Management Program  |  September 2020</a:t>
            </a:r>
          </a:p>
        </p:txBody>
      </p:sp>
      <p:sp>
        <p:nvSpPr>
          <p:cNvPr id="6" name="Slide Number Placeholder 5"/>
          <p:cNvSpPr>
            <a:spLocks noGrp="1"/>
          </p:cNvSpPr>
          <p:nvPr>
            <p:ph type="sldNum" sz="quarter" idx="12"/>
          </p:nvPr>
        </p:nvSpPr>
        <p:spPr/>
        <p:txBody>
          <a:bodyPr/>
          <a:lstStyle>
            <a:lvl1pPr>
              <a:defRPr>
                <a:solidFill>
                  <a:srgbClr val="FFD939"/>
                </a:solidFill>
              </a:defRPr>
            </a:lvl1pPr>
          </a:lstStyle>
          <a:p>
            <a:pPr>
              <a:defRPr/>
            </a:pPr>
            <a:fld id="{21BAFCC2-D2D3-45F9-A463-5EBEA910D9F2}" type="slidenum">
              <a:rPr lang="en-US" altLang="en-US"/>
              <a:pPr>
                <a:defRPr/>
              </a:pPr>
              <a:t>‹#›</a:t>
            </a:fld>
            <a:endParaRPr lang="en-US" alt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8C482D1-EA48-4B76-B8FF-ECDAF333A9FD}" type="datetime8">
              <a:rPr lang="en-US" smtClean="0"/>
              <a:t>3/15/2023 8:17 AM</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Personal Financial Management Program  |  Apr 2019</a:t>
            </a:r>
          </a:p>
        </p:txBody>
      </p:sp>
      <p:sp>
        <p:nvSpPr>
          <p:cNvPr id="7" name="Slide Number Placeholder 5"/>
          <p:cNvSpPr>
            <a:spLocks noGrp="1"/>
          </p:cNvSpPr>
          <p:nvPr>
            <p:ph type="sldNum" sz="quarter" idx="12"/>
          </p:nvPr>
        </p:nvSpPr>
        <p:spPr/>
        <p:txBody>
          <a:bodyPr/>
          <a:lstStyle>
            <a:lvl1pPr>
              <a:defRPr/>
            </a:lvl1pPr>
          </a:lstStyle>
          <a:p>
            <a:pPr>
              <a:defRPr/>
            </a:pPr>
            <a:fld id="{5B67DEB5-9DC6-4D3F-BB39-238EAE409FAE}" type="slidenum">
              <a:rPr lang="en-US" altLang="en-US"/>
              <a:pPr>
                <a:defRPr/>
              </a:pPr>
              <a:t>‹#›</a:t>
            </a:fld>
            <a:endParaRPr lang="en-US"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ABB9FD2-413E-44A5-B042-64C4FF55AB44}" type="datetime8">
              <a:rPr lang="en-US" smtClean="0"/>
              <a:t>3/15/2023 8:17 AM</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Personal Financial Management Program  |  Apr 2019</a:t>
            </a:r>
          </a:p>
        </p:txBody>
      </p:sp>
      <p:sp>
        <p:nvSpPr>
          <p:cNvPr id="7" name="Slide Number Placeholder 5"/>
          <p:cNvSpPr>
            <a:spLocks noGrp="1"/>
          </p:cNvSpPr>
          <p:nvPr>
            <p:ph type="sldNum" sz="quarter" idx="12"/>
          </p:nvPr>
        </p:nvSpPr>
        <p:spPr/>
        <p:txBody>
          <a:bodyPr/>
          <a:lstStyle>
            <a:lvl1pPr>
              <a:defRPr/>
            </a:lvl1pPr>
          </a:lstStyle>
          <a:p>
            <a:pPr>
              <a:defRPr/>
            </a:pPr>
            <a:fld id="{EAE8CFD9-52C9-4C03-ABFD-4B5BF3BAA57F}" type="slidenum">
              <a:rPr lang="en-US" altLang="en-US"/>
              <a:pPr>
                <a:defRPr/>
              </a:pPr>
              <a:t>‹#›</a:t>
            </a:fld>
            <a:endParaRPr lang="en-US"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908EAB-8340-4118-BE5E-7E60E4C0FA42}" type="datetime8">
              <a:rPr lang="en-US" smtClean="0"/>
              <a:t>3/15/2023 8:17 AM</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Personal Financial Management Program  |  Apr 2019</a:t>
            </a:r>
          </a:p>
        </p:txBody>
      </p:sp>
      <p:sp>
        <p:nvSpPr>
          <p:cNvPr id="6" name="Slide Number Placeholder 5"/>
          <p:cNvSpPr>
            <a:spLocks noGrp="1"/>
          </p:cNvSpPr>
          <p:nvPr>
            <p:ph type="sldNum" sz="quarter" idx="12"/>
          </p:nvPr>
        </p:nvSpPr>
        <p:spPr/>
        <p:txBody>
          <a:bodyPr/>
          <a:lstStyle>
            <a:lvl1pPr>
              <a:defRPr/>
            </a:lvl1pPr>
          </a:lstStyle>
          <a:p>
            <a:pPr>
              <a:defRPr/>
            </a:pPr>
            <a:fld id="{DC855AD6-5A95-4DAE-B250-2D5F2F2E99BF}" type="slidenum">
              <a:rPr lang="en-US" altLang="en-US"/>
              <a:pPr>
                <a:defRPr/>
              </a:pPr>
              <a:t>‹#›</a:t>
            </a:fld>
            <a:endParaRPr lang="en-US"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7F322B-C28A-460E-ACB0-D3618FA3861F}" type="datetime8">
              <a:rPr lang="en-US" smtClean="0"/>
              <a:t>3/15/2023 8:17 AM</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Personal Financial Management Program  |  Apr 2019</a:t>
            </a:r>
          </a:p>
        </p:txBody>
      </p:sp>
      <p:sp>
        <p:nvSpPr>
          <p:cNvPr id="6" name="Slide Number Placeholder 5"/>
          <p:cNvSpPr>
            <a:spLocks noGrp="1"/>
          </p:cNvSpPr>
          <p:nvPr>
            <p:ph type="sldNum" sz="quarter" idx="12"/>
          </p:nvPr>
        </p:nvSpPr>
        <p:spPr/>
        <p:txBody>
          <a:bodyPr/>
          <a:lstStyle>
            <a:lvl1pPr>
              <a:defRPr/>
            </a:lvl1pPr>
          </a:lstStyle>
          <a:p>
            <a:pPr>
              <a:defRPr/>
            </a:pPr>
            <a:fld id="{5DCED287-CF67-4BBF-99F8-CE971DA341AA}" type="slidenum">
              <a:rPr lang="en-US" altLang="en-US"/>
              <a:pPr>
                <a:defRPr/>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1"/>
          <p:cNvSpPr>
            <a:spLocks noGrp="1" noChangeArrowheads="1"/>
          </p:cNvSpPr>
          <p:nvPr>
            <p:ph type="dt" sz="half" idx="10"/>
          </p:nvPr>
        </p:nvSpPr>
        <p:spPr>
          <a:ln/>
        </p:spPr>
        <p:txBody>
          <a:bodyPr/>
          <a:lstStyle>
            <a:lvl1pPr>
              <a:defRPr/>
            </a:lvl1pPr>
          </a:lstStyle>
          <a:p>
            <a:pPr>
              <a:defRPr/>
            </a:pPr>
            <a:fld id="{AAAEE73C-5F5D-4AC4-96C6-C465B94854C6}" type="datetime8">
              <a:rPr lang="en-US" smtClean="0"/>
              <a:t>3/15/2023 8:17 AM</a:t>
            </a:fld>
            <a:endParaRPr lang="en-US" dirty="0"/>
          </a:p>
        </p:txBody>
      </p:sp>
      <p:sp>
        <p:nvSpPr>
          <p:cNvPr id="5" name="Rectangle 152"/>
          <p:cNvSpPr>
            <a:spLocks noGrp="1" noChangeArrowheads="1"/>
          </p:cNvSpPr>
          <p:nvPr>
            <p:ph type="ftr" sz="quarter" idx="11"/>
          </p:nvPr>
        </p:nvSpPr>
        <p:spPr>
          <a:ln/>
        </p:spPr>
        <p:txBody>
          <a:bodyPr/>
          <a:lstStyle>
            <a:lvl1pPr>
              <a:defRPr/>
            </a:lvl1pPr>
          </a:lstStyle>
          <a:p>
            <a:pPr>
              <a:defRPr/>
            </a:pPr>
            <a:r>
              <a:rPr lang="en-US" dirty="0"/>
              <a:t>Personal Financial Management Program  |  September 2020</a:t>
            </a:r>
          </a:p>
        </p:txBody>
      </p:sp>
      <p:sp>
        <p:nvSpPr>
          <p:cNvPr id="6" name="Rectangle 153"/>
          <p:cNvSpPr>
            <a:spLocks noGrp="1" noChangeArrowheads="1"/>
          </p:cNvSpPr>
          <p:nvPr>
            <p:ph type="sldNum" sz="quarter" idx="12"/>
          </p:nvPr>
        </p:nvSpPr>
        <p:spPr>
          <a:ln/>
        </p:spPr>
        <p:txBody>
          <a:bodyPr/>
          <a:lstStyle>
            <a:lvl1pPr>
              <a:defRPr/>
            </a:lvl1pPr>
          </a:lstStyle>
          <a:p>
            <a:pPr>
              <a:defRPr/>
            </a:pPr>
            <a:fld id="{E41D8598-65D1-4911-AE0B-61D557519DAB}" type="slidenum">
              <a:rPr lang="en-US" altLang="en-US"/>
              <a:pPr>
                <a:defRPr/>
              </a:pPr>
              <a:t>‹#›</a:t>
            </a:fld>
            <a:endParaRPr lang="en-US" alt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255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255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1"/>
          <p:cNvSpPr>
            <a:spLocks noGrp="1" noChangeArrowheads="1"/>
          </p:cNvSpPr>
          <p:nvPr>
            <p:ph type="dt" sz="half" idx="10"/>
          </p:nvPr>
        </p:nvSpPr>
        <p:spPr>
          <a:ln/>
        </p:spPr>
        <p:txBody>
          <a:bodyPr/>
          <a:lstStyle>
            <a:lvl1pPr>
              <a:defRPr/>
            </a:lvl1pPr>
          </a:lstStyle>
          <a:p>
            <a:pPr>
              <a:defRPr/>
            </a:pPr>
            <a:fld id="{C48E608A-A613-41E0-8ADC-B791B031681B}" type="datetime8">
              <a:rPr lang="en-US" smtClean="0"/>
              <a:t>3/15/2023 8:17 AM</a:t>
            </a:fld>
            <a:endParaRPr lang="en-US" dirty="0"/>
          </a:p>
        </p:txBody>
      </p:sp>
      <p:sp>
        <p:nvSpPr>
          <p:cNvPr id="6" name="Rectangle 152"/>
          <p:cNvSpPr>
            <a:spLocks noGrp="1" noChangeArrowheads="1"/>
          </p:cNvSpPr>
          <p:nvPr>
            <p:ph type="ftr" sz="quarter" idx="11"/>
          </p:nvPr>
        </p:nvSpPr>
        <p:spPr>
          <a:ln/>
        </p:spPr>
        <p:txBody>
          <a:bodyPr/>
          <a:lstStyle>
            <a:lvl1pPr>
              <a:defRPr/>
            </a:lvl1pPr>
          </a:lstStyle>
          <a:p>
            <a:pPr>
              <a:defRPr/>
            </a:pPr>
            <a:r>
              <a:rPr lang="en-US" dirty="0"/>
              <a:t>Personal Financial Management Program  |  September 2020</a:t>
            </a:r>
          </a:p>
        </p:txBody>
      </p:sp>
      <p:sp>
        <p:nvSpPr>
          <p:cNvPr id="7" name="Rectangle 153"/>
          <p:cNvSpPr>
            <a:spLocks noGrp="1" noChangeArrowheads="1"/>
          </p:cNvSpPr>
          <p:nvPr>
            <p:ph type="sldNum" sz="quarter" idx="12"/>
          </p:nvPr>
        </p:nvSpPr>
        <p:spPr>
          <a:ln/>
        </p:spPr>
        <p:txBody>
          <a:bodyPr/>
          <a:lstStyle>
            <a:lvl1pPr>
              <a:defRPr/>
            </a:lvl1pPr>
          </a:lstStyle>
          <a:p>
            <a:pPr>
              <a:defRPr/>
            </a:pPr>
            <a:fld id="{1170B352-F3DF-418C-B1B3-5F5A6D39A64A}" type="slidenum">
              <a:rPr lang="en-US" altLang="en-US"/>
              <a:pPr>
                <a:defRPr/>
              </a:pPr>
              <a:t>‹#›</a:t>
            </a:fld>
            <a:endParaRPr lang="en-US" alt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1"/>
          <p:cNvSpPr>
            <a:spLocks noGrp="1" noChangeArrowheads="1"/>
          </p:cNvSpPr>
          <p:nvPr>
            <p:ph type="dt" sz="half" idx="10"/>
          </p:nvPr>
        </p:nvSpPr>
        <p:spPr>
          <a:ln/>
        </p:spPr>
        <p:txBody>
          <a:bodyPr/>
          <a:lstStyle>
            <a:lvl1pPr>
              <a:defRPr/>
            </a:lvl1pPr>
          </a:lstStyle>
          <a:p>
            <a:pPr>
              <a:defRPr/>
            </a:pPr>
            <a:fld id="{3F233D28-992A-454E-85BC-61E9021C5564}" type="datetime8">
              <a:rPr lang="en-US" smtClean="0"/>
              <a:t>3/15/2023 8:17 AM</a:t>
            </a:fld>
            <a:endParaRPr lang="en-US" dirty="0"/>
          </a:p>
        </p:txBody>
      </p:sp>
      <p:sp>
        <p:nvSpPr>
          <p:cNvPr id="8" name="Rectangle 152"/>
          <p:cNvSpPr>
            <a:spLocks noGrp="1" noChangeArrowheads="1"/>
          </p:cNvSpPr>
          <p:nvPr>
            <p:ph type="ftr" sz="quarter" idx="11"/>
          </p:nvPr>
        </p:nvSpPr>
        <p:spPr>
          <a:ln/>
        </p:spPr>
        <p:txBody>
          <a:bodyPr/>
          <a:lstStyle>
            <a:lvl1pPr>
              <a:defRPr/>
            </a:lvl1pPr>
          </a:lstStyle>
          <a:p>
            <a:pPr>
              <a:defRPr/>
            </a:pPr>
            <a:r>
              <a:rPr lang="en-US" dirty="0"/>
              <a:t>Personal Financial Management Program  |  Apr 2019</a:t>
            </a:r>
          </a:p>
        </p:txBody>
      </p:sp>
      <p:sp>
        <p:nvSpPr>
          <p:cNvPr id="9" name="Rectangle 153"/>
          <p:cNvSpPr>
            <a:spLocks noGrp="1" noChangeArrowheads="1"/>
          </p:cNvSpPr>
          <p:nvPr>
            <p:ph type="sldNum" sz="quarter" idx="12"/>
          </p:nvPr>
        </p:nvSpPr>
        <p:spPr>
          <a:ln/>
        </p:spPr>
        <p:txBody>
          <a:bodyPr/>
          <a:lstStyle>
            <a:lvl1pPr>
              <a:defRPr/>
            </a:lvl1pPr>
          </a:lstStyle>
          <a:p>
            <a:pPr>
              <a:defRPr/>
            </a:pPr>
            <a:fld id="{17190F4D-4B8C-4CCB-AE77-E3D6899F39DB}" type="slidenum">
              <a:rPr lang="en-US" altLang="en-US"/>
              <a:pPr>
                <a:defRPr/>
              </a:pPr>
              <a:t>‹#›</a:t>
            </a:fld>
            <a:endParaRPr lang="en-US" alt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1"/>
          <p:cNvSpPr>
            <a:spLocks noGrp="1" noChangeArrowheads="1"/>
          </p:cNvSpPr>
          <p:nvPr>
            <p:ph type="dt" sz="half" idx="10"/>
          </p:nvPr>
        </p:nvSpPr>
        <p:spPr>
          <a:ln/>
        </p:spPr>
        <p:txBody>
          <a:bodyPr/>
          <a:lstStyle>
            <a:lvl1pPr>
              <a:defRPr/>
            </a:lvl1pPr>
          </a:lstStyle>
          <a:p>
            <a:pPr>
              <a:defRPr/>
            </a:pPr>
            <a:fld id="{55A7CABD-1D8F-45D7-A922-118C1821A8F9}" type="datetime8">
              <a:rPr lang="en-US" smtClean="0"/>
              <a:t>3/15/2023 8:17 AM</a:t>
            </a:fld>
            <a:endParaRPr lang="en-US" dirty="0"/>
          </a:p>
        </p:txBody>
      </p:sp>
      <p:sp>
        <p:nvSpPr>
          <p:cNvPr id="4" name="Rectangle 152"/>
          <p:cNvSpPr>
            <a:spLocks noGrp="1" noChangeArrowheads="1"/>
          </p:cNvSpPr>
          <p:nvPr>
            <p:ph type="ftr" sz="quarter" idx="11"/>
          </p:nvPr>
        </p:nvSpPr>
        <p:spPr>
          <a:ln/>
        </p:spPr>
        <p:txBody>
          <a:bodyPr/>
          <a:lstStyle>
            <a:lvl1pPr>
              <a:defRPr/>
            </a:lvl1pPr>
          </a:lstStyle>
          <a:p>
            <a:pPr>
              <a:defRPr/>
            </a:pPr>
            <a:r>
              <a:rPr lang="en-US" dirty="0"/>
              <a:t>Personal Financial Management Program  |  September 2020</a:t>
            </a:r>
          </a:p>
          <a:p>
            <a:pPr>
              <a:defRPr/>
            </a:pPr>
            <a:endParaRPr lang="en-US" dirty="0"/>
          </a:p>
        </p:txBody>
      </p:sp>
      <p:sp>
        <p:nvSpPr>
          <p:cNvPr id="5" name="Rectangle 153"/>
          <p:cNvSpPr>
            <a:spLocks noGrp="1" noChangeArrowheads="1"/>
          </p:cNvSpPr>
          <p:nvPr>
            <p:ph type="sldNum" sz="quarter" idx="12"/>
          </p:nvPr>
        </p:nvSpPr>
        <p:spPr>
          <a:ln/>
        </p:spPr>
        <p:txBody>
          <a:bodyPr/>
          <a:lstStyle>
            <a:lvl1pPr>
              <a:defRPr/>
            </a:lvl1pPr>
          </a:lstStyle>
          <a:p>
            <a:pPr>
              <a:defRPr/>
            </a:pPr>
            <a:fld id="{377F0BE6-11F1-4D1B-AFD6-D46D43FF9932}" type="slidenum">
              <a:rPr lang="en-US" altLang="en-US"/>
              <a:pPr>
                <a:defRPr/>
              </a:pPr>
              <a:t>‹#›</a:t>
            </a:fld>
            <a:endParaRPr lang="en-US" alt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1"/>
          <p:cNvSpPr>
            <a:spLocks noGrp="1" noChangeArrowheads="1"/>
          </p:cNvSpPr>
          <p:nvPr>
            <p:ph type="dt" sz="half" idx="10"/>
          </p:nvPr>
        </p:nvSpPr>
        <p:spPr>
          <a:ln/>
        </p:spPr>
        <p:txBody>
          <a:bodyPr/>
          <a:lstStyle>
            <a:lvl1pPr>
              <a:defRPr/>
            </a:lvl1pPr>
          </a:lstStyle>
          <a:p>
            <a:pPr>
              <a:defRPr/>
            </a:pPr>
            <a:fld id="{34C4A551-419D-4250-A6C5-C054303EEBD4}" type="datetime8">
              <a:rPr lang="en-US" smtClean="0"/>
              <a:t>3/15/2023 8:17 AM</a:t>
            </a:fld>
            <a:endParaRPr lang="en-US" dirty="0"/>
          </a:p>
        </p:txBody>
      </p:sp>
      <p:sp>
        <p:nvSpPr>
          <p:cNvPr id="3" name="Rectangle 152"/>
          <p:cNvSpPr>
            <a:spLocks noGrp="1" noChangeArrowheads="1"/>
          </p:cNvSpPr>
          <p:nvPr>
            <p:ph type="ftr" sz="quarter" idx="11"/>
          </p:nvPr>
        </p:nvSpPr>
        <p:spPr>
          <a:ln/>
        </p:spPr>
        <p:txBody>
          <a:bodyPr/>
          <a:lstStyle>
            <a:lvl1pPr>
              <a:defRPr/>
            </a:lvl1pPr>
          </a:lstStyle>
          <a:p>
            <a:pPr>
              <a:defRPr/>
            </a:pPr>
            <a:r>
              <a:rPr lang="en-US" dirty="0"/>
              <a:t>Personal Financial Management Program  |  September 2020</a:t>
            </a:r>
          </a:p>
        </p:txBody>
      </p:sp>
      <p:sp>
        <p:nvSpPr>
          <p:cNvPr id="4" name="Rectangle 153"/>
          <p:cNvSpPr>
            <a:spLocks noGrp="1" noChangeArrowheads="1"/>
          </p:cNvSpPr>
          <p:nvPr>
            <p:ph type="sldNum" sz="quarter" idx="12"/>
          </p:nvPr>
        </p:nvSpPr>
        <p:spPr>
          <a:ln/>
        </p:spPr>
        <p:txBody>
          <a:bodyPr/>
          <a:lstStyle>
            <a:lvl1pPr>
              <a:defRPr/>
            </a:lvl1pPr>
          </a:lstStyle>
          <a:p>
            <a:pPr>
              <a:defRPr/>
            </a:pPr>
            <a:fld id="{C34F951D-6A70-4BDE-B3F2-8A222E884AC4}" type="slidenum">
              <a:rPr lang="en-US" altLang="en-US"/>
              <a:pPr>
                <a:defRPr/>
              </a:pPr>
              <a:t>‹#›</a:t>
            </a:fld>
            <a:endParaRPr lang="en-US" alt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1"/>
          <p:cNvSpPr>
            <a:spLocks noGrp="1" noChangeArrowheads="1"/>
          </p:cNvSpPr>
          <p:nvPr>
            <p:ph type="dt" sz="half" idx="10"/>
          </p:nvPr>
        </p:nvSpPr>
        <p:spPr>
          <a:ln/>
        </p:spPr>
        <p:txBody>
          <a:bodyPr/>
          <a:lstStyle>
            <a:lvl1pPr>
              <a:defRPr/>
            </a:lvl1pPr>
          </a:lstStyle>
          <a:p>
            <a:pPr>
              <a:defRPr/>
            </a:pPr>
            <a:fld id="{93D1E9D1-9DE9-489D-9FF8-3281F71B4B6E}" type="datetime8">
              <a:rPr lang="en-US" smtClean="0"/>
              <a:t>3/15/2023 8:17 AM</a:t>
            </a:fld>
            <a:endParaRPr lang="en-US" dirty="0"/>
          </a:p>
        </p:txBody>
      </p:sp>
      <p:sp>
        <p:nvSpPr>
          <p:cNvPr id="6" name="Rectangle 152"/>
          <p:cNvSpPr>
            <a:spLocks noGrp="1" noChangeArrowheads="1"/>
          </p:cNvSpPr>
          <p:nvPr>
            <p:ph type="ftr" sz="quarter" idx="11"/>
          </p:nvPr>
        </p:nvSpPr>
        <p:spPr>
          <a:ln/>
        </p:spPr>
        <p:txBody>
          <a:bodyPr/>
          <a:lstStyle>
            <a:lvl1pPr>
              <a:defRPr/>
            </a:lvl1pPr>
          </a:lstStyle>
          <a:p>
            <a:pPr>
              <a:defRPr/>
            </a:pPr>
            <a:r>
              <a:rPr lang="en-US" dirty="0"/>
              <a:t>Personal Financial Management Program  |  Apr 2019</a:t>
            </a:r>
          </a:p>
        </p:txBody>
      </p:sp>
      <p:sp>
        <p:nvSpPr>
          <p:cNvPr id="7" name="Rectangle 153"/>
          <p:cNvSpPr>
            <a:spLocks noGrp="1" noChangeArrowheads="1"/>
          </p:cNvSpPr>
          <p:nvPr>
            <p:ph type="sldNum" sz="quarter" idx="12"/>
          </p:nvPr>
        </p:nvSpPr>
        <p:spPr>
          <a:ln/>
        </p:spPr>
        <p:txBody>
          <a:bodyPr/>
          <a:lstStyle>
            <a:lvl1pPr>
              <a:defRPr/>
            </a:lvl1pPr>
          </a:lstStyle>
          <a:p>
            <a:pPr>
              <a:defRPr/>
            </a:pPr>
            <a:fld id="{87CB0D96-C4D7-4DD7-97BA-2153F508A176}" type="slidenum">
              <a:rPr lang="en-US" altLang="en-US"/>
              <a:pPr>
                <a:defRPr/>
              </a:pPr>
              <a:t>‹#›</a:t>
            </a:fld>
            <a:endParaRPr lang="en-US" alt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1"/>
          <p:cNvSpPr>
            <a:spLocks noGrp="1" noChangeArrowheads="1"/>
          </p:cNvSpPr>
          <p:nvPr>
            <p:ph type="dt" sz="half" idx="10"/>
          </p:nvPr>
        </p:nvSpPr>
        <p:spPr>
          <a:ln/>
        </p:spPr>
        <p:txBody>
          <a:bodyPr/>
          <a:lstStyle>
            <a:lvl1pPr>
              <a:defRPr/>
            </a:lvl1pPr>
          </a:lstStyle>
          <a:p>
            <a:pPr>
              <a:defRPr/>
            </a:pPr>
            <a:fld id="{B94DACB1-2CC0-4215-9B83-5538312087D4}" type="datetime8">
              <a:rPr lang="en-US" smtClean="0"/>
              <a:t>3/15/2023 8:17 AM</a:t>
            </a:fld>
            <a:endParaRPr lang="en-US" dirty="0"/>
          </a:p>
        </p:txBody>
      </p:sp>
      <p:sp>
        <p:nvSpPr>
          <p:cNvPr id="6" name="Rectangle 152"/>
          <p:cNvSpPr>
            <a:spLocks noGrp="1" noChangeArrowheads="1"/>
          </p:cNvSpPr>
          <p:nvPr>
            <p:ph type="ftr" sz="quarter" idx="11"/>
          </p:nvPr>
        </p:nvSpPr>
        <p:spPr>
          <a:ln/>
        </p:spPr>
        <p:txBody>
          <a:bodyPr/>
          <a:lstStyle>
            <a:lvl1pPr>
              <a:defRPr/>
            </a:lvl1pPr>
          </a:lstStyle>
          <a:p>
            <a:pPr>
              <a:defRPr/>
            </a:pPr>
            <a:r>
              <a:rPr lang="en-US" dirty="0"/>
              <a:t>Personal Financial Management Program  |  September 2020</a:t>
            </a:r>
          </a:p>
        </p:txBody>
      </p:sp>
      <p:sp>
        <p:nvSpPr>
          <p:cNvPr id="7" name="Rectangle 153"/>
          <p:cNvSpPr>
            <a:spLocks noGrp="1" noChangeArrowheads="1"/>
          </p:cNvSpPr>
          <p:nvPr>
            <p:ph type="sldNum" sz="quarter" idx="12"/>
          </p:nvPr>
        </p:nvSpPr>
        <p:spPr>
          <a:ln/>
        </p:spPr>
        <p:txBody>
          <a:bodyPr/>
          <a:lstStyle>
            <a:lvl1pPr>
              <a:defRPr/>
            </a:lvl1pPr>
          </a:lstStyle>
          <a:p>
            <a:pPr>
              <a:defRPr/>
            </a:pPr>
            <a:fld id="{A7D541CA-9840-4B0F-AA74-C778631EDE3B}" type="slidenum">
              <a:rPr lang="en-US" altLang="en-US"/>
              <a:pPr>
                <a:defRPr/>
              </a:pPr>
              <a:t>‹#›</a:t>
            </a:fld>
            <a:endParaRPr lang="en-US" alt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5" name="Rectangle 151"/>
          <p:cNvSpPr>
            <a:spLocks noGrp="1" noChangeArrowheads="1"/>
          </p:cNvSpPr>
          <p:nvPr>
            <p:ph type="dt" sz="half" idx="2"/>
          </p:nvPr>
        </p:nvSpPr>
        <p:spPr bwMode="auto">
          <a:xfrm>
            <a:off x="7599363" y="6391275"/>
            <a:ext cx="11906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900">
                <a:solidFill>
                  <a:srgbClr val="777777"/>
                </a:solidFill>
                <a:cs typeface="+mn-cs"/>
              </a:defRPr>
            </a:lvl1pPr>
          </a:lstStyle>
          <a:p>
            <a:pPr>
              <a:defRPr/>
            </a:pPr>
            <a:fld id="{24E3E3F9-D7D9-4EC1-9C86-78C33C55723D}" type="datetime8">
              <a:rPr lang="en-US" smtClean="0"/>
              <a:t>3/15/2023 8:17 AM</a:t>
            </a:fld>
            <a:endParaRPr lang="en-US" dirty="0"/>
          </a:p>
        </p:txBody>
      </p:sp>
      <p:sp>
        <p:nvSpPr>
          <p:cNvPr id="1176" name="Rectangle 152"/>
          <p:cNvSpPr>
            <a:spLocks noGrp="1" noChangeArrowheads="1"/>
          </p:cNvSpPr>
          <p:nvPr>
            <p:ph type="ftr" sz="quarter" idx="3"/>
          </p:nvPr>
        </p:nvSpPr>
        <p:spPr bwMode="auto">
          <a:xfrm>
            <a:off x="2217738" y="6394450"/>
            <a:ext cx="52689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900">
                <a:solidFill>
                  <a:srgbClr val="FFD939"/>
                </a:solidFill>
                <a:cs typeface="+mn-cs"/>
              </a:defRPr>
            </a:lvl1pPr>
          </a:lstStyle>
          <a:p>
            <a:pPr>
              <a:defRPr/>
            </a:pPr>
            <a:r>
              <a:rPr lang="en-US" dirty="0"/>
              <a:t>Personal Financial Management Program  |  Apr 2019</a:t>
            </a:r>
          </a:p>
        </p:txBody>
      </p:sp>
      <p:sp>
        <p:nvSpPr>
          <p:cNvPr id="1177" name="Rectangle 153"/>
          <p:cNvSpPr>
            <a:spLocks noGrp="1" noChangeArrowheads="1"/>
          </p:cNvSpPr>
          <p:nvPr>
            <p:ph type="sldNum" sz="quarter" idx="4"/>
          </p:nvPr>
        </p:nvSpPr>
        <p:spPr bwMode="auto">
          <a:xfrm>
            <a:off x="8047038" y="6394450"/>
            <a:ext cx="103663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900">
                <a:solidFill>
                  <a:srgbClr val="777777"/>
                </a:solidFill>
              </a:defRPr>
            </a:lvl1pPr>
          </a:lstStyle>
          <a:p>
            <a:pPr>
              <a:defRPr/>
            </a:pPr>
            <a:fld id="{0FF7BF89-7AA0-453B-A594-3C9834471BCA}" type="slidenum">
              <a:rPr lang="en-US" altLang="en-US"/>
              <a:pPr>
                <a:defRPr/>
              </a:pPr>
              <a:t>‹#›</a:t>
            </a:fld>
            <a:endParaRPr lang="en-US" altLang="en-US" dirty="0"/>
          </a:p>
        </p:txBody>
      </p:sp>
      <p:sp>
        <p:nvSpPr>
          <p:cNvPr id="1029" name="Line 155"/>
          <p:cNvSpPr>
            <a:spLocks noChangeShapeType="1"/>
          </p:cNvSpPr>
          <p:nvPr userDrawn="1"/>
        </p:nvSpPr>
        <p:spPr bwMode="auto">
          <a:xfrm>
            <a:off x="0" y="944563"/>
            <a:ext cx="9144000" cy="0"/>
          </a:xfrm>
          <a:prstGeom prst="line">
            <a:avLst/>
          </a:prstGeom>
          <a:noFill/>
          <a:ln w="12700">
            <a:solidFill>
              <a:srgbClr val="092565"/>
            </a:solidFill>
            <a:round/>
            <a:headEnd/>
            <a:tailEnd/>
          </a:ln>
        </p:spPr>
        <p:txBody>
          <a:bodyPr/>
          <a:lstStyle/>
          <a:p>
            <a:pPr eaLnBrk="0" hangingPunct="0">
              <a:defRPr/>
            </a:pPr>
            <a:endParaRPr lang="en-US" dirty="0"/>
          </a:p>
        </p:txBody>
      </p:sp>
      <p:sp>
        <p:nvSpPr>
          <p:cNvPr id="1030" name="Rectangle 157"/>
          <p:cNvSpPr>
            <a:spLocks noGrp="1" noChangeArrowheads="1"/>
          </p:cNvSpPr>
          <p:nvPr>
            <p:ph type="title"/>
          </p:nvPr>
        </p:nvSpPr>
        <p:spPr bwMode="auto">
          <a:xfrm>
            <a:off x="457200" y="0"/>
            <a:ext cx="8229600" cy="968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Rectangle 158"/>
          <p:cNvSpPr>
            <a:spLocks noGrp="1" noChangeArrowheads="1"/>
          </p:cNvSpPr>
          <p:nvPr>
            <p:ph type="body" idx="1"/>
          </p:nvPr>
        </p:nvSpPr>
        <p:spPr bwMode="auto">
          <a:xfrm>
            <a:off x="457200" y="132556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2" name="Picture 9" descr="DCMS_CG-1_HS&amp;W-L_wordmarks.png"/>
          <p:cNvPicPr>
            <a:picLocks noChangeAspect="1"/>
          </p:cNvPicPr>
          <p:nvPr userDrawn="1"/>
        </p:nvPicPr>
        <p:blipFill>
          <a:blip r:embed="rId14" cstate="print"/>
          <a:srcRect/>
          <a:stretch>
            <a:fillRect/>
          </a:stretch>
        </p:blipFill>
        <p:spPr bwMode="auto">
          <a:xfrm>
            <a:off x="100013" y="6373813"/>
            <a:ext cx="2019300" cy="368300"/>
          </a:xfrm>
          <a:prstGeom prst="rect">
            <a:avLst/>
          </a:prstGeom>
          <a:noFill/>
          <a:ln w="9525">
            <a:noFill/>
            <a:miter lim="800000"/>
            <a:headEnd/>
            <a:tailEnd/>
          </a:ln>
        </p:spPr>
      </p:pic>
      <p:pic>
        <p:nvPicPr>
          <p:cNvPr id="1033" name="Picture 10" descr="CG_1_template_bottom_wave.png"/>
          <p:cNvPicPr>
            <a:picLocks noChangeAspect="1"/>
          </p:cNvPicPr>
          <p:nvPr userDrawn="1"/>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28" r:id="rId1"/>
    <p:sldLayoutId id="2147484129"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32" r:id="rId12"/>
  </p:sldLayoutIdLst>
  <p:transition>
    <p:fade/>
  </p:transition>
  <p:hf hdr="0" dt="0"/>
  <p:txStyles>
    <p:titleStyle>
      <a:lvl1pPr algn="l" rtl="0" eaLnBrk="0" fontAlgn="base" hangingPunct="0">
        <a:lnSpc>
          <a:spcPct val="90000"/>
        </a:lnSpc>
        <a:spcBef>
          <a:spcPct val="0"/>
        </a:spcBef>
        <a:spcAft>
          <a:spcPct val="0"/>
        </a:spcAft>
        <a:defRPr sz="2800" b="1">
          <a:solidFill>
            <a:srgbClr val="092565"/>
          </a:solidFill>
          <a:latin typeface="+mj-lt"/>
          <a:ea typeface="+mj-ea"/>
          <a:cs typeface="+mj-cs"/>
        </a:defRPr>
      </a:lvl1pPr>
      <a:lvl2pPr algn="l" rtl="0" eaLnBrk="0" fontAlgn="base" hangingPunct="0">
        <a:lnSpc>
          <a:spcPct val="90000"/>
        </a:lnSpc>
        <a:spcBef>
          <a:spcPct val="0"/>
        </a:spcBef>
        <a:spcAft>
          <a:spcPct val="0"/>
        </a:spcAft>
        <a:defRPr sz="2800" b="1">
          <a:solidFill>
            <a:srgbClr val="092565"/>
          </a:solidFill>
          <a:latin typeface="Verdana" pitchFamily="34" charset="0"/>
        </a:defRPr>
      </a:lvl2pPr>
      <a:lvl3pPr algn="l" rtl="0" eaLnBrk="0" fontAlgn="base" hangingPunct="0">
        <a:lnSpc>
          <a:spcPct val="90000"/>
        </a:lnSpc>
        <a:spcBef>
          <a:spcPct val="0"/>
        </a:spcBef>
        <a:spcAft>
          <a:spcPct val="0"/>
        </a:spcAft>
        <a:defRPr sz="2800" b="1">
          <a:solidFill>
            <a:srgbClr val="092565"/>
          </a:solidFill>
          <a:latin typeface="Verdana" pitchFamily="34" charset="0"/>
        </a:defRPr>
      </a:lvl3pPr>
      <a:lvl4pPr algn="l" rtl="0" eaLnBrk="0" fontAlgn="base" hangingPunct="0">
        <a:lnSpc>
          <a:spcPct val="90000"/>
        </a:lnSpc>
        <a:spcBef>
          <a:spcPct val="0"/>
        </a:spcBef>
        <a:spcAft>
          <a:spcPct val="0"/>
        </a:spcAft>
        <a:defRPr sz="2800" b="1">
          <a:solidFill>
            <a:srgbClr val="092565"/>
          </a:solidFill>
          <a:latin typeface="Verdana" pitchFamily="34" charset="0"/>
        </a:defRPr>
      </a:lvl4pPr>
      <a:lvl5pPr algn="l" rtl="0" eaLnBrk="0" fontAlgn="base" hangingPunct="0">
        <a:lnSpc>
          <a:spcPct val="90000"/>
        </a:lnSpc>
        <a:spcBef>
          <a:spcPct val="0"/>
        </a:spcBef>
        <a:spcAft>
          <a:spcPct val="0"/>
        </a:spcAft>
        <a:defRPr sz="2800" b="1">
          <a:solidFill>
            <a:srgbClr val="092565"/>
          </a:solidFill>
          <a:latin typeface="Verdana" pitchFamily="34" charset="0"/>
        </a:defRPr>
      </a:lvl5pPr>
      <a:lvl6pPr marL="457200" algn="l" rtl="0" fontAlgn="base">
        <a:lnSpc>
          <a:spcPct val="90000"/>
        </a:lnSpc>
        <a:spcBef>
          <a:spcPct val="0"/>
        </a:spcBef>
        <a:spcAft>
          <a:spcPct val="0"/>
        </a:spcAft>
        <a:defRPr sz="2800" b="1">
          <a:solidFill>
            <a:srgbClr val="092565"/>
          </a:solidFill>
          <a:latin typeface="Verdana" pitchFamily="34" charset="0"/>
        </a:defRPr>
      </a:lvl6pPr>
      <a:lvl7pPr marL="914400" algn="l" rtl="0" fontAlgn="base">
        <a:lnSpc>
          <a:spcPct val="90000"/>
        </a:lnSpc>
        <a:spcBef>
          <a:spcPct val="0"/>
        </a:spcBef>
        <a:spcAft>
          <a:spcPct val="0"/>
        </a:spcAft>
        <a:defRPr sz="2800" b="1">
          <a:solidFill>
            <a:srgbClr val="092565"/>
          </a:solidFill>
          <a:latin typeface="Verdana" pitchFamily="34" charset="0"/>
        </a:defRPr>
      </a:lvl7pPr>
      <a:lvl8pPr marL="1371600" algn="l" rtl="0" fontAlgn="base">
        <a:lnSpc>
          <a:spcPct val="90000"/>
        </a:lnSpc>
        <a:spcBef>
          <a:spcPct val="0"/>
        </a:spcBef>
        <a:spcAft>
          <a:spcPct val="0"/>
        </a:spcAft>
        <a:defRPr sz="2800" b="1">
          <a:solidFill>
            <a:srgbClr val="092565"/>
          </a:solidFill>
          <a:latin typeface="Verdana" pitchFamily="34" charset="0"/>
        </a:defRPr>
      </a:lvl8pPr>
      <a:lvl9pPr marL="1828800" algn="l" rtl="0" fontAlgn="base">
        <a:lnSpc>
          <a:spcPct val="90000"/>
        </a:lnSpc>
        <a:spcBef>
          <a:spcPct val="0"/>
        </a:spcBef>
        <a:spcAft>
          <a:spcPct val="0"/>
        </a:spcAft>
        <a:defRPr sz="2800" b="1">
          <a:solidFill>
            <a:srgbClr val="092565"/>
          </a:solidFill>
          <a:latin typeface="Verdana" pitchFamily="34" charset="0"/>
        </a:defRPr>
      </a:lvl9pPr>
    </p:titleStyle>
    <p:bodyStyle>
      <a:lvl1pPr marL="228600" indent="-228600" algn="l" rtl="0" eaLnBrk="0" fontAlgn="base" hangingPunct="0">
        <a:spcBef>
          <a:spcPct val="50000"/>
        </a:spcBef>
        <a:spcAft>
          <a:spcPct val="0"/>
        </a:spcAft>
        <a:buClr>
          <a:srgbClr val="092565"/>
        </a:buClr>
        <a:defRPr sz="2400" b="1">
          <a:solidFill>
            <a:srgbClr val="092565"/>
          </a:solidFill>
          <a:latin typeface="+mn-lt"/>
          <a:ea typeface="+mn-ea"/>
          <a:cs typeface="+mn-cs"/>
        </a:defRPr>
      </a:lvl1pPr>
      <a:lvl2pPr marL="579438" indent="-236538" algn="l" rtl="0" eaLnBrk="0" fontAlgn="base" hangingPunct="0">
        <a:spcBef>
          <a:spcPct val="50000"/>
        </a:spcBef>
        <a:spcAft>
          <a:spcPct val="0"/>
        </a:spcAft>
        <a:buClr>
          <a:srgbClr val="092565"/>
        </a:buClr>
        <a:buFont typeface="Times New Roman" pitchFamily="18" charset="0"/>
        <a:buChar char="–"/>
        <a:defRPr sz="2000">
          <a:solidFill>
            <a:srgbClr val="092565"/>
          </a:solidFill>
          <a:latin typeface="+mn-lt"/>
        </a:defRPr>
      </a:lvl2pPr>
      <a:lvl3pPr marL="982663" indent="-231775" algn="l" rtl="0" eaLnBrk="0" fontAlgn="base" hangingPunct="0">
        <a:spcBef>
          <a:spcPct val="50000"/>
        </a:spcBef>
        <a:spcAft>
          <a:spcPct val="0"/>
        </a:spcAft>
        <a:buClr>
          <a:srgbClr val="092565"/>
        </a:buClr>
        <a:buChar char="•"/>
        <a:defRPr sz="2000">
          <a:solidFill>
            <a:srgbClr val="092565"/>
          </a:solidFill>
          <a:latin typeface="+mn-lt"/>
        </a:defRPr>
      </a:lvl3pPr>
      <a:lvl4pPr marL="1328738" indent="-231775" algn="l" rtl="0" eaLnBrk="0" fontAlgn="base" hangingPunct="0">
        <a:spcBef>
          <a:spcPct val="50000"/>
        </a:spcBef>
        <a:spcAft>
          <a:spcPct val="0"/>
        </a:spcAft>
        <a:buClr>
          <a:srgbClr val="092565"/>
        </a:buClr>
        <a:buFont typeface="Times New Roman" pitchFamily="18" charset="0"/>
        <a:buChar char="–"/>
        <a:defRPr sz="2000">
          <a:solidFill>
            <a:srgbClr val="092565"/>
          </a:solidFill>
          <a:latin typeface="+mn-lt"/>
        </a:defRPr>
      </a:lvl4pPr>
      <a:lvl5pPr marL="1611313" indent="-168275" algn="l" rtl="0" eaLnBrk="0" fontAlgn="base" hangingPunct="0">
        <a:spcBef>
          <a:spcPct val="50000"/>
        </a:spcBef>
        <a:spcAft>
          <a:spcPct val="0"/>
        </a:spcAft>
        <a:buClr>
          <a:srgbClr val="092565"/>
        </a:buClr>
        <a:buChar char="•"/>
        <a:defRPr sz="2000">
          <a:solidFill>
            <a:srgbClr val="092565"/>
          </a:solidFill>
          <a:latin typeface="+mn-lt"/>
        </a:defRPr>
      </a:lvl5pPr>
      <a:lvl6pPr marL="2068513" indent="-168275" algn="l" rtl="0" fontAlgn="base">
        <a:spcBef>
          <a:spcPct val="50000"/>
        </a:spcBef>
        <a:spcAft>
          <a:spcPct val="0"/>
        </a:spcAft>
        <a:buClr>
          <a:srgbClr val="092565"/>
        </a:buClr>
        <a:buChar char="•"/>
        <a:defRPr sz="2000">
          <a:solidFill>
            <a:srgbClr val="092565"/>
          </a:solidFill>
          <a:latin typeface="+mn-lt"/>
        </a:defRPr>
      </a:lvl6pPr>
      <a:lvl7pPr marL="2525713" indent="-168275" algn="l" rtl="0" fontAlgn="base">
        <a:spcBef>
          <a:spcPct val="50000"/>
        </a:spcBef>
        <a:spcAft>
          <a:spcPct val="0"/>
        </a:spcAft>
        <a:buClr>
          <a:srgbClr val="092565"/>
        </a:buClr>
        <a:buChar char="•"/>
        <a:defRPr sz="2000">
          <a:solidFill>
            <a:srgbClr val="092565"/>
          </a:solidFill>
          <a:latin typeface="+mn-lt"/>
        </a:defRPr>
      </a:lvl7pPr>
      <a:lvl8pPr marL="2982913" indent="-168275" algn="l" rtl="0" fontAlgn="base">
        <a:spcBef>
          <a:spcPct val="50000"/>
        </a:spcBef>
        <a:spcAft>
          <a:spcPct val="0"/>
        </a:spcAft>
        <a:buClr>
          <a:srgbClr val="092565"/>
        </a:buClr>
        <a:buChar char="•"/>
        <a:defRPr sz="2000">
          <a:solidFill>
            <a:srgbClr val="092565"/>
          </a:solidFill>
          <a:latin typeface="+mn-lt"/>
        </a:defRPr>
      </a:lvl8pPr>
      <a:lvl9pPr marL="3440113" indent="-168275" algn="l" rtl="0" fontAlgn="base">
        <a:spcBef>
          <a:spcPct val="50000"/>
        </a:spcBef>
        <a:spcAft>
          <a:spcPct val="0"/>
        </a:spcAft>
        <a:buClr>
          <a:srgbClr val="092565"/>
        </a:buClr>
        <a:buChar char="•"/>
        <a:defRPr sz="2000">
          <a:solidFill>
            <a:srgbClr val="0925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944ED3EE-DCAC-4E53-B1F7-8D4735638A93}" type="datetime8">
              <a:rPr lang="en-US" smtClean="0"/>
              <a:t>3/15/2023 8:17 AM</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r>
              <a:rPr lang="en-US" dirty="0"/>
              <a:t>Personal Financial Management Program  |  September 2020</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CFA71D5-3C0D-4BB9-AEF4-07C6B8C3BFD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cid:ii_ldmhe7p3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24.svg"/><Relationship Id="rId18" Type="http://schemas.openxmlformats.org/officeDocument/2006/relationships/image" Target="../media/image5.jpeg"/><Relationship Id="rId3" Type="http://schemas.openxmlformats.org/officeDocument/2006/relationships/image" Target="../media/image19.png"/><Relationship Id="rId7" Type="http://schemas.openxmlformats.org/officeDocument/2006/relationships/diagramData" Target="../diagrams/data1.xml"/><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notesSlide" Target="../notesSlides/notesSlide14.xml"/><Relationship Id="rId16"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22.svg"/><Relationship Id="rId11" Type="http://schemas.microsoft.com/office/2007/relationships/diagramDrawing" Target="../diagrams/drawing1.xml"/><Relationship Id="rId5" Type="http://schemas.openxmlformats.org/officeDocument/2006/relationships/image" Target="../media/image21.png"/><Relationship Id="rId15" Type="http://schemas.openxmlformats.org/officeDocument/2006/relationships/image" Target="../media/image26.svg"/><Relationship Id="rId10" Type="http://schemas.openxmlformats.org/officeDocument/2006/relationships/diagramColors" Target="../diagrams/colors1.xml"/><Relationship Id="rId4" Type="http://schemas.openxmlformats.org/officeDocument/2006/relationships/image" Target="../media/image20.svg"/><Relationship Id="rId9" Type="http://schemas.openxmlformats.org/officeDocument/2006/relationships/diagramQuickStyle" Target="../diagrams/quickStyle1.xml"/><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5.jpe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244475" y="2327565"/>
            <a:ext cx="9128125" cy="1047402"/>
          </a:xfrm>
          <a:prstGeom prst="rect">
            <a:avLst/>
          </a:prstGeom>
          <a:noFill/>
          <a:ln w="9525">
            <a:noFill/>
            <a:miter lim="800000"/>
            <a:headEnd/>
            <a:tailEnd/>
          </a:ln>
        </p:spPr>
        <p:txBody>
          <a:bodyPr anchor="ctr"/>
          <a:lstStyle/>
          <a:p>
            <a:pPr defTabSz="865188">
              <a:lnSpc>
                <a:spcPct val="80000"/>
              </a:lnSpc>
            </a:pPr>
            <a:r>
              <a:rPr lang="en-US" altLang="en-US" sz="3600" b="1" dirty="0">
                <a:solidFill>
                  <a:schemeClr val="bg1"/>
                </a:solidFill>
                <a:latin typeface="Palatino Linotype" pitchFamily="18" charset="0"/>
              </a:rPr>
              <a:t>Wellness Wednesday Tax Q&amp;A</a:t>
            </a:r>
          </a:p>
        </p:txBody>
      </p:sp>
      <p:sp>
        <p:nvSpPr>
          <p:cNvPr id="5123" name="Rectangle 15"/>
          <p:cNvSpPr>
            <a:spLocks noChangeArrowheads="1"/>
          </p:cNvSpPr>
          <p:nvPr/>
        </p:nvSpPr>
        <p:spPr bwMode="auto">
          <a:xfrm>
            <a:off x="252413" y="4147898"/>
            <a:ext cx="8748152" cy="1858455"/>
          </a:xfrm>
          <a:prstGeom prst="rect">
            <a:avLst/>
          </a:prstGeom>
          <a:noFill/>
          <a:ln w="9525">
            <a:noFill/>
            <a:miter lim="800000"/>
            <a:headEnd/>
            <a:tailEnd/>
          </a:ln>
        </p:spPr>
        <p:txBody>
          <a:bodyPr anchor="b"/>
          <a:lstStyle/>
          <a:p>
            <a:pPr>
              <a:spcBef>
                <a:spcPct val="50000"/>
              </a:spcBef>
              <a:spcAft>
                <a:spcPct val="5000"/>
              </a:spcAft>
            </a:pPr>
            <a:endParaRPr lang="en-US" altLang="en-US" b="1" dirty="0">
              <a:solidFill>
                <a:schemeClr val="bg1"/>
              </a:solidFill>
              <a:latin typeface="Palatino Linotype" pitchFamily="18" charset="0"/>
            </a:endParaRPr>
          </a:p>
          <a:p>
            <a:pPr>
              <a:spcBef>
                <a:spcPct val="50000"/>
              </a:spcBef>
              <a:spcAft>
                <a:spcPct val="5000"/>
              </a:spcAft>
            </a:pPr>
            <a:endParaRPr lang="en-US" altLang="en-US" b="1" dirty="0">
              <a:solidFill>
                <a:schemeClr val="bg1"/>
              </a:solidFill>
              <a:latin typeface="Palatino Linotype" pitchFamily="18" charset="0"/>
            </a:endParaRPr>
          </a:p>
          <a:p>
            <a:pPr>
              <a:spcBef>
                <a:spcPct val="50000"/>
              </a:spcBef>
              <a:spcAft>
                <a:spcPct val="5000"/>
              </a:spcAft>
            </a:pPr>
            <a:r>
              <a:rPr lang="en-US" altLang="en-US" b="1" dirty="0">
                <a:solidFill>
                  <a:schemeClr val="bg1"/>
                </a:solidFill>
                <a:latin typeface="Palatino Linotype" pitchFamily="18" charset="0"/>
              </a:rPr>
              <a:t>Kenneth Hall, AFC ©, Personal Financial Manager</a:t>
            </a:r>
          </a:p>
          <a:p>
            <a:pPr>
              <a:spcBef>
                <a:spcPct val="50000"/>
              </a:spcBef>
              <a:spcAft>
                <a:spcPct val="5000"/>
              </a:spcAft>
            </a:pPr>
            <a:r>
              <a:rPr lang="en-US" altLang="en-US" b="1" dirty="0">
                <a:solidFill>
                  <a:schemeClr val="bg1"/>
                </a:solidFill>
                <a:latin typeface="Palatino Linotype" pitchFamily="18" charset="0"/>
              </a:rPr>
              <a:t>Kathryn Seymour, AFC ©, Personal Financial Manager</a:t>
            </a:r>
          </a:p>
          <a:p>
            <a:pPr>
              <a:spcBef>
                <a:spcPct val="50000"/>
              </a:spcBef>
              <a:spcAft>
                <a:spcPct val="5000"/>
              </a:spcAft>
            </a:pPr>
            <a:r>
              <a:rPr lang="en-US" altLang="en-US" b="1" dirty="0">
                <a:solidFill>
                  <a:schemeClr val="bg1"/>
                </a:solidFill>
                <a:latin typeface="Palatino Linotype" pitchFamily="18" charset="0"/>
              </a:rPr>
              <a:t>Liana Barakat, CPA©, CG SUPRT Money Coach </a:t>
            </a:r>
          </a:p>
          <a:p>
            <a:pPr>
              <a:spcBef>
                <a:spcPct val="50000"/>
              </a:spcBef>
              <a:spcAft>
                <a:spcPct val="5000"/>
              </a:spcAft>
            </a:pPr>
            <a:endParaRPr lang="en-US" altLang="en-US" b="1" dirty="0">
              <a:solidFill>
                <a:schemeClr val="bg1"/>
              </a:solidFill>
              <a:latin typeface="Palatino Linotype" pitchFamily="18" charset="0"/>
            </a:endParaRPr>
          </a:p>
        </p:txBody>
      </p:sp>
      <p:sp>
        <p:nvSpPr>
          <p:cNvPr id="5124" name="Rectangle 5"/>
          <p:cNvSpPr>
            <a:spLocks noChangeArrowheads="1"/>
          </p:cNvSpPr>
          <p:nvPr/>
        </p:nvSpPr>
        <p:spPr bwMode="auto">
          <a:xfrm>
            <a:off x="252413" y="3530600"/>
            <a:ext cx="7155036" cy="523220"/>
          </a:xfrm>
          <a:prstGeom prst="rect">
            <a:avLst/>
          </a:prstGeom>
          <a:noFill/>
          <a:ln w="9525">
            <a:noFill/>
            <a:miter lim="800000"/>
            <a:headEnd/>
            <a:tailEnd/>
          </a:ln>
        </p:spPr>
        <p:txBody>
          <a:bodyPr wrap="none">
            <a:spAutoFit/>
          </a:bodyPr>
          <a:lstStyle/>
          <a:p>
            <a:r>
              <a:rPr lang="en-US" altLang="en-US" sz="2800" b="1" dirty="0">
                <a:solidFill>
                  <a:srgbClr val="FFFF00"/>
                </a:solidFill>
              </a:rPr>
              <a:t>Health, Safety, and Work-Life &amp; CG SUPRT </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6AA6-0E17-02BF-B581-D1DD79D0FAB4}"/>
              </a:ext>
            </a:extLst>
          </p:cNvPr>
          <p:cNvSpPr>
            <a:spLocks noGrp="1"/>
          </p:cNvSpPr>
          <p:nvPr>
            <p:ph type="title"/>
          </p:nvPr>
        </p:nvSpPr>
        <p:spPr>
          <a:xfrm>
            <a:off x="457200" y="310338"/>
            <a:ext cx="8229600" cy="711200"/>
          </a:xfrm>
        </p:spPr>
        <p:txBody>
          <a:bodyPr/>
          <a:lstStyle/>
          <a:p>
            <a:pPr algn="ctr"/>
            <a:r>
              <a:rPr lang="en-US" dirty="0">
                <a:solidFill>
                  <a:srgbClr val="002060"/>
                </a:solidFill>
                <a:cs typeface="Calibri" panose="020F0502020204030204" pitchFamily="34" charset="0"/>
              </a:rPr>
              <a:t>Tax Scams</a:t>
            </a:r>
            <a:br>
              <a:rPr lang="en-US" dirty="0">
                <a:solidFill>
                  <a:srgbClr val="002060"/>
                </a:solidFill>
                <a:latin typeface="Times New Roman" panose="02020603050405020304" pitchFamily="18" charset="0"/>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6CF54487-B56D-A162-8F30-C9C0C48D12CF}"/>
              </a:ext>
            </a:extLst>
          </p:cNvPr>
          <p:cNvSpPr>
            <a:spLocks noGrp="1"/>
          </p:cNvSpPr>
          <p:nvPr>
            <p:ph idx="1"/>
          </p:nvPr>
        </p:nvSpPr>
        <p:spPr>
          <a:xfrm>
            <a:off x="358346" y="1341223"/>
            <a:ext cx="8427308" cy="4221377"/>
          </a:xfrm>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Content Placeholder 2">
            <a:extLst>
              <a:ext uri="{FF2B5EF4-FFF2-40B4-BE49-F238E27FC236}">
                <a16:creationId xmlns:a16="http://schemas.microsoft.com/office/drawing/2014/main" id="{860DCFE4-1BFA-DE22-037D-6905D4B49121}"/>
              </a:ext>
            </a:extLst>
          </p:cNvPr>
          <p:cNvSpPr txBox="1">
            <a:spLocks/>
          </p:cNvSpPr>
          <p:nvPr/>
        </p:nvSpPr>
        <p:spPr bwMode="auto">
          <a:xfrm>
            <a:off x="358346" y="1021539"/>
            <a:ext cx="8427308" cy="48355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50000"/>
              </a:spcBef>
              <a:spcAft>
                <a:spcPct val="0"/>
              </a:spcAft>
              <a:buClr>
                <a:srgbClr val="092565"/>
              </a:buClr>
              <a:defRPr sz="2400" b="1">
                <a:solidFill>
                  <a:srgbClr val="092565"/>
                </a:solidFill>
                <a:latin typeface="+mn-lt"/>
                <a:ea typeface="+mn-ea"/>
                <a:cs typeface="+mn-cs"/>
              </a:defRPr>
            </a:lvl1pPr>
            <a:lvl2pPr marL="579438" indent="-236538" algn="l" rtl="0" eaLnBrk="0" fontAlgn="base" hangingPunct="0">
              <a:spcBef>
                <a:spcPct val="50000"/>
              </a:spcBef>
              <a:spcAft>
                <a:spcPct val="0"/>
              </a:spcAft>
              <a:buClr>
                <a:srgbClr val="092565"/>
              </a:buClr>
              <a:buFont typeface="Times New Roman" pitchFamily="18" charset="0"/>
              <a:buChar char="–"/>
              <a:defRPr sz="2000">
                <a:solidFill>
                  <a:srgbClr val="092565"/>
                </a:solidFill>
                <a:latin typeface="+mn-lt"/>
              </a:defRPr>
            </a:lvl2pPr>
            <a:lvl3pPr marL="982663" indent="-231775" algn="l" rtl="0" eaLnBrk="0" fontAlgn="base" hangingPunct="0">
              <a:spcBef>
                <a:spcPct val="50000"/>
              </a:spcBef>
              <a:spcAft>
                <a:spcPct val="0"/>
              </a:spcAft>
              <a:buClr>
                <a:srgbClr val="092565"/>
              </a:buClr>
              <a:buChar char="•"/>
              <a:defRPr sz="2000">
                <a:solidFill>
                  <a:srgbClr val="092565"/>
                </a:solidFill>
                <a:latin typeface="+mn-lt"/>
              </a:defRPr>
            </a:lvl3pPr>
            <a:lvl4pPr marL="1328738" indent="-231775" algn="l" rtl="0" eaLnBrk="0" fontAlgn="base" hangingPunct="0">
              <a:spcBef>
                <a:spcPct val="50000"/>
              </a:spcBef>
              <a:spcAft>
                <a:spcPct val="0"/>
              </a:spcAft>
              <a:buClr>
                <a:srgbClr val="092565"/>
              </a:buClr>
              <a:buFont typeface="Times New Roman" pitchFamily="18" charset="0"/>
              <a:buChar char="–"/>
              <a:defRPr sz="2000">
                <a:solidFill>
                  <a:srgbClr val="092565"/>
                </a:solidFill>
                <a:latin typeface="+mn-lt"/>
              </a:defRPr>
            </a:lvl4pPr>
            <a:lvl5pPr marL="1611313" indent="-168275" algn="l" rtl="0" eaLnBrk="0" fontAlgn="base" hangingPunct="0">
              <a:spcBef>
                <a:spcPct val="50000"/>
              </a:spcBef>
              <a:spcAft>
                <a:spcPct val="0"/>
              </a:spcAft>
              <a:buClr>
                <a:srgbClr val="092565"/>
              </a:buClr>
              <a:buChar char="•"/>
              <a:defRPr sz="2000">
                <a:solidFill>
                  <a:srgbClr val="092565"/>
                </a:solidFill>
                <a:latin typeface="+mn-lt"/>
              </a:defRPr>
            </a:lvl5pPr>
            <a:lvl6pPr marL="2068513" indent="-168275" algn="l" rtl="0" fontAlgn="base">
              <a:spcBef>
                <a:spcPct val="50000"/>
              </a:spcBef>
              <a:spcAft>
                <a:spcPct val="0"/>
              </a:spcAft>
              <a:buClr>
                <a:srgbClr val="092565"/>
              </a:buClr>
              <a:buChar char="•"/>
              <a:defRPr sz="2000">
                <a:solidFill>
                  <a:srgbClr val="092565"/>
                </a:solidFill>
                <a:latin typeface="+mn-lt"/>
              </a:defRPr>
            </a:lvl6pPr>
            <a:lvl7pPr marL="2525713" indent="-168275" algn="l" rtl="0" fontAlgn="base">
              <a:spcBef>
                <a:spcPct val="50000"/>
              </a:spcBef>
              <a:spcAft>
                <a:spcPct val="0"/>
              </a:spcAft>
              <a:buClr>
                <a:srgbClr val="092565"/>
              </a:buClr>
              <a:buChar char="•"/>
              <a:defRPr sz="2000">
                <a:solidFill>
                  <a:srgbClr val="092565"/>
                </a:solidFill>
                <a:latin typeface="+mn-lt"/>
              </a:defRPr>
            </a:lvl7pPr>
            <a:lvl8pPr marL="2982913" indent="-168275" algn="l" rtl="0" fontAlgn="base">
              <a:spcBef>
                <a:spcPct val="50000"/>
              </a:spcBef>
              <a:spcAft>
                <a:spcPct val="0"/>
              </a:spcAft>
              <a:buClr>
                <a:srgbClr val="092565"/>
              </a:buClr>
              <a:buChar char="•"/>
              <a:defRPr sz="2000">
                <a:solidFill>
                  <a:srgbClr val="092565"/>
                </a:solidFill>
                <a:latin typeface="+mn-lt"/>
              </a:defRPr>
            </a:lvl8pPr>
            <a:lvl9pPr marL="3440113" indent="-168275" algn="l" rtl="0" fontAlgn="base">
              <a:spcBef>
                <a:spcPct val="50000"/>
              </a:spcBef>
              <a:spcAft>
                <a:spcPct val="0"/>
              </a:spcAft>
              <a:buClr>
                <a:srgbClr val="092565"/>
              </a:buClr>
              <a:buChar char="•"/>
              <a:defRPr sz="2000">
                <a:solidFill>
                  <a:srgbClr val="092565"/>
                </a:solidFill>
                <a:latin typeface="+mn-lt"/>
              </a:defRPr>
            </a:lvl9pPr>
          </a:lstStyle>
          <a:p>
            <a:pPr marL="342900" marR="0" lvl="0" indent="-342900">
              <a:spcBef>
                <a:spcPts val="0"/>
              </a:spcBef>
              <a:spcAft>
                <a:spcPts val="0"/>
              </a:spcAft>
              <a:buSzPts val="1000"/>
              <a:buFont typeface="Symbol" panose="05050102010706020507" pitchFamily="18" charset="2"/>
              <a:buChar char=""/>
              <a:tabLst>
                <a:tab pos="457200" algn="l"/>
              </a:tabLst>
            </a:pPr>
            <a:r>
              <a:rPr lang="en-US" b="0" dirty="0">
                <a:effectLst/>
                <a:latin typeface="Times New Roman" panose="02020603050405020304" pitchFamily="18" charset="0"/>
                <a:ea typeface="Calibri" panose="020F0502020204030204" pitchFamily="34" charset="0"/>
                <a:cs typeface="Times New Roman" panose="02020603050405020304" pitchFamily="18" charset="0"/>
              </a:rPr>
              <a:t>Tax scams are especially aggressive during tax season </a:t>
            </a:r>
          </a:p>
          <a:p>
            <a:pPr marL="342900" marR="0" lvl="0" indent="-342900">
              <a:spcBef>
                <a:spcPts val="0"/>
              </a:spcBef>
              <a:spcAft>
                <a:spcPts val="0"/>
              </a:spcAft>
              <a:buSzPts val="1000"/>
              <a:buFont typeface="Symbol" panose="05050102010706020507" pitchFamily="18" charset="2"/>
              <a:buChar char=""/>
              <a:tabLst>
                <a:tab pos="457200" algn="l"/>
              </a:tabLst>
            </a:pPr>
            <a:endParaRPr lang="en-US" b="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IRS will never call you</a:t>
            </a:r>
          </a:p>
          <a:p>
            <a:pPr marL="342900" marR="0" lvl="0" indent="-342900">
              <a:spcBef>
                <a:spcPts val="0"/>
              </a:spcBef>
              <a:spcAft>
                <a:spcPts val="0"/>
              </a:spcAft>
              <a:buSzPts val="1000"/>
              <a:buFont typeface="Symbol" panose="05050102010706020507" pitchFamily="18" charset="2"/>
              <a:buChar char=""/>
              <a:tabLst>
                <a:tab pos="457200" algn="l"/>
              </a:tabLst>
            </a:pPr>
            <a:endParaRPr lang="en-US" b="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b="0" dirty="0">
                <a:effectLst/>
                <a:latin typeface="Times New Roman" panose="02020603050405020304" pitchFamily="18" charset="0"/>
                <a:ea typeface="Calibri" panose="020F0502020204030204" pitchFamily="34" charset="0"/>
                <a:cs typeface="Times New Roman" panose="02020603050405020304" pitchFamily="18" charset="0"/>
              </a:rPr>
              <a:t>The IRS does not initiate contact with taxpayers by </a:t>
            </a:r>
            <a:r>
              <a:rPr lang="en-US" dirty="0">
                <a:effectLst/>
                <a:latin typeface="Times New Roman" panose="02020603050405020304" pitchFamily="18" charset="0"/>
                <a:ea typeface="Calibri" panose="020F0502020204030204" pitchFamily="34" charset="0"/>
                <a:cs typeface="Times New Roman" panose="02020603050405020304" pitchFamily="18" charset="0"/>
              </a:rPr>
              <a:t>email, text messages or social media channels to request personal or financial information</a:t>
            </a:r>
          </a:p>
          <a:p>
            <a:pPr marL="342900" marR="0" lvl="0" indent="-342900">
              <a:spcBef>
                <a:spcPts val="0"/>
              </a:spcBef>
              <a:spcAft>
                <a:spcPts val="0"/>
              </a:spcAft>
              <a:buSzPts val="1000"/>
              <a:buFont typeface="Symbol" panose="05050102010706020507" pitchFamily="18" charset="2"/>
              <a:buChar char=""/>
              <a:tabLst>
                <a:tab pos="457200" algn="l"/>
              </a:tabLst>
            </a:pPr>
            <a:endParaRPr lang="en-US" b="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b="0" dirty="0">
                <a:effectLst/>
                <a:latin typeface="Times New Roman" panose="02020603050405020304" pitchFamily="18" charset="0"/>
                <a:ea typeface="Calibri" panose="020F0502020204030204" pitchFamily="34" charset="0"/>
                <a:cs typeface="Times New Roman" panose="02020603050405020304" pitchFamily="18" charset="0"/>
              </a:rPr>
              <a:t>The IRS </a:t>
            </a:r>
            <a:r>
              <a:rPr lang="en-US" dirty="0">
                <a:effectLst/>
                <a:latin typeface="Times New Roman" panose="02020603050405020304" pitchFamily="18" charset="0"/>
                <a:ea typeface="Calibri" panose="020F0502020204030204" pitchFamily="34" charset="0"/>
                <a:cs typeface="Times New Roman" panose="02020603050405020304" pitchFamily="18" charset="0"/>
              </a:rPr>
              <a:t>will not demand immediate payment via a specific payment method</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such as a debit card or wire transfer</a:t>
            </a:r>
          </a:p>
          <a:p>
            <a:pPr marL="342900" marR="0" lvl="0" indent="-342900">
              <a:spcBef>
                <a:spcPts val="0"/>
              </a:spcBef>
              <a:spcAft>
                <a:spcPts val="0"/>
              </a:spcAft>
              <a:buSzPts val="1000"/>
              <a:buFont typeface="Symbol" panose="05050102010706020507" pitchFamily="18" charset="2"/>
              <a:buChar char=""/>
              <a:tabLst>
                <a:tab pos="457200" algn="l"/>
              </a:tabLst>
            </a:pPr>
            <a:endParaRPr lang="en-US" b="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Report</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any attempts of scamming to IRS</a:t>
            </a:r>
            <a:endParaRPr lang="en-US"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4228" t="11556" r="7849" b="7460"/>
          <a:stretch/>
        </p:blipFill>
        <p:spPr>
          <a:xfrm>
            <a:off x="7360164" y="42680"/>
            <a:ext cx="1783836" cy="846101"/>
          </a:xfrm>
          <a:prstGeom prst="rect">
            <a:avLst/>
          </a:prstGeom>
        </p:spPr>
      </p:pic>
    </p:spTree>
    <p:extLst>
      <p:ext uri="{BB962C8B-B14F-4D97-AF65-F5344CB8AC3E}">
        <p14:creationId xmlns:p14="http://schemas.microsoft.com/office/powerpoint/2010/main" val="273604511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6AA6-0E17-02BF-B581-D1DD79D0FAB4}"/>
              </a:ext>
            </a:extLst>
          </p:cNvPr>
          <p:cNvSpPr>
            <a:spLocks noGrp="1"/>
          </p:cNvSpPr>
          <p:nvPr>
            <p:ph type="title"/>
          </p:nvPr>
        </p:nvSpPr>
        <p:spPr>
          <a:xfrm>
            <a:off x="457200" y="0"/>
            <a:ext cx="8229600" cy="882650"/>
          </a:xfrm>
        </p:spPr>
        <p:txBody>
          <a:bodyPr/>
          <a:lstStyle/>
          <a:p>
            <a:pPr algn="ctr"/>
            <a:r>
              <a:rPr lang="en-US" dirty="0">
                <a:solidFill>
                  <a:srgbClr val="002060"/>
                </a:solidFill>
              </a:rPr>
              <a:t>Tax Credits</a:t>
            </a:r>
            <a:endParaRPr lang="en-US" dirty="0"/>
          </a:p>
        </p:txBody>
      </p:sp>
      <p:sp>
        <p:nvSpPr>
          <p:cNvPr id="3" name="Content Placeholder 2">
            <a:extLst>
              <a:ext uri="{FF2B5EF4-FFF2-40B4-BE49-F238E27FC236}">
                <a16:creationId xmlns:a16="http://schemas.microsoft.com/office/drawing/2014/main" id="{6CF54487-B56D-A162-8F30-C9C0C48D12CF}"/>
              </a:ext>
            </a:extLst>
          </p:cNvPr>
          <p:cNvSpPr>
            <a:spLocks noGrp="1"/>
          </p:cNvSpPr>
          <p:nvPr>
            <p:ph idx="1"/>
          </p:nvPr>
        </p:nvSpPr>
        <p:spPr>
          <a:xfrm>
            <a:off x="358346" y="1341223"/>
            <a:ext cx="8427308" cy="4221377"/>
          </a:xfrm>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Content Placeholder 2">
            <a:extLst>
              <a:ext uri="{FF2B5EF4-FFF2-40B4-BE49-F238E27FC236}">
                <a16:creationId xmlns:a16="http://schemas.microsoft.com/office/drawing/2014/main" id="{860DCFE4-1BFA-DE22-037D-6905D4B49121}"/>
              </a:ext>
            </a:extLst>
          </p:cNvPr>
          <p:cNvSpPr txBox="1">
            <a:spLocks/>
          </p:cNvSpPr>
          <p:nvPr/>
        </p:nvSpPr>
        <p:spPr bwMode="auto">
          <a:xfrm>
            <a:off x="301196" y="980732"/>
            <a:ext cx="8543925" cy="50122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50000"/>
              </a:spcBef>
              <a:spcAft>
                <a:spcPct val="0"/>
              </a:spcAft>
              <a:buClr>
                <a:srgbClr val="092565"/>
              </a:buClr>
              <a:defRPr sz="2400" b="1">
                <a:solidFill>
                  <a:srgbClr val="092565"/>
                </a:solidFill>
                <a:latin typeface="+mn-lt"/>
                <a:ea typeface="+mn-ea"/>
                <a:cs typeface="+mn-cs"/>
              </a:defRPr>
            </a:lvl1pPr>
            <a:lvl2pPr marL="579438" indent="-236538" algn="l" rtl="0" eaLnBrk="0" fontAlgn="base" hangingPunct="0">
              <a:spcBef>
                <a:spcPct val="50000"/>
              </a:spcBef>
              <a:spcAft>
                <a:spcPct val="0"/>
              </a:spcAft>
              <a:buClr>
                <a:srgbClr val="092565"/>
              </a:buClr>
              <a:buFont typeface="Times New Roman" pitchFamily="18" charset="0"/>
              <a:buChar char="–"/>
              <a:defRPr sz="2000">
                <a:solidFill>
                  <a:srgbClr val="092565"/>
                </a:solidFill>
                <a:latin typeface="+mn-lt"/>
              </a:defRPr>
            </a:lvl2pPr>
            <a:lvl3pPr marL="982663" indent="-231775" algn="l" rtl="0" eaLnBrk="0" fontAlgn="base" hangingPunct="0">
              <a:spcBef>
                <a:spcPct val="50000"/>
              </a:spcBef>
              <a:spcAft>
                <a:spcPct val="0"/>
              </a:spcAft>
              <a:buClr>
                <a:srgbClr val="092565"/>
              </a:buClr>
              <a:buChar char="•"/>
              <a:defRPr sz="2000">
                <a:solidFill>
                  <a:srgbClr val="092565"/>
                </a:solidFill>
                <a:latin typeface="+mn-lt"/>
              </a:defRPr>
            </a:lvl3pPr>
            <a:lvl4pPr marL="1328738" indent="-231775" algn="l" rtl="0" eaLnBrk="0" fontAlgn="base" hangingPunct="0">
              <a:spcBef>
                <a:spcPct val="50000"/>
              </a:spcBef>
              <a:spcAft>
                <a:spcPct val="0"/>
              </a:spcAft>
              <a:buClr>
                <a:srgbClr val="092565"/>
              </a:buClr>
              <a:buFont typeface="Times New Roman" pitchFamily="18" charset="0"/>
              <a:buChar char="–"/>
              <a:defRPr sz="2000">
                <a:solidFill>
                  <a:srgbClr val="092565"/>
                </a:solidFill>
                <a:latin typeface="+mn-lt"/>
              </a:defRPr>
            </a:lvl4pPr>
            <a:lvl5pPr marL="1611313" indent="-168275" algn="l" rtl="0" eaLnBrk="0" fontAlgn="base" hangingPunct="0">
              <a:spcBef>
                <a:spcPct val="50000"/>
              </a:spcBef>
              <a:spcAft>
                <a:spcPct val="0"/>
              </a:spcAft>
              <a:buClr>
                <a:srgbClr val="092565"/>
              </a:buClr>
              <a:buChar char="•"/>
              <a:defRPr sz="2000">
                <a:solidFill>
                  <a:srgbClr val="092565"/>
                </a:solidFill>
                <a:latin typeface="+mn-lt"/>
              </a:defRPr>
            </a:lvl5pPr>
            <a:lvl6pPr marL="2068513" indent="-168275" algn="l" rtl="0" fontAlgn="base">
              <a:spcBef>
                <a:spcPct val="50000"/>
              </a:spcBef>
              <a:spcAft>
                <a:spcPct val="0"/>
              </a:spcAft>
              <a:buClr>
                <a:srgbClr val="092565"/>
              </a:buClr>
              <a:buChar char="•"/>
              <a:defRPr sz="2000">
                <a:solidFill>
                  <a:srgbClr val="092565"/>
                </a:solidFill>
                <a:latin typeface="+mn-lt"/>
              </a:defRPr>
            </a:lvl6pPr>
            <a:lvl7pPr marL="2525713" indent="-168275" algn="l" rtl="0" fontAlgn="base">
              <a:spcBef>
                <a:spcPct val="50000"/>
              </a:spcBef>
              <a:spcAft>
                <a:spcPct val="0"/>
              </a:spcAft>
              <a:buClr>
                <a:srgbClr val="092565"/>
              </a:buClr>
              <a:buChar char="•"/>
              <a:defRPr sz="2000">
                <a:solidFill>
                  <a:srgbClr val="092565"/>
                </a:solidFill>
                <a:latin typeface="+mn-lt"/>
              </a:defRPr>
            </a:lvl7pPr>
            <a:lvl8pPr marL="2982913" indent="-168275" algn="l" rtl="0" fontAlgn="base">
              <a:spcBef>
                <a:spcPct val="50000"/>
              </a:spcBef>
              <a:spcAft>
                <a:spcPct val="0"/>
              </a:spcAft>
              <a:buClr>
                <a:srgbClr val="092565"/>
              </a:buClr>
              <a:buChar char="•"/>
              <a:defRPr sz="2000">
                <a:solidFill>
                  <a:srgbClr val="092565"/>
                </a:solidFill>
                <a:latin typeface="+mn-lt"/>
              </a:defRPr>
            </a:lvl8pPr>
            <a:lvl9pPr marL="3440113" indent="-168275" algn="l" rtl="0" fontAlgn="base">
              <a:spcBef>
                <a:spcPct val="50000"/>
              </a:spcBef>
              <a:spcAft>
                <a:spcPct val="0"/>
              </a:spcAft>
              <a:buClr>
                <a:srgbClr val="092565"/>
              </a:buClr>
              <a:buChar char="•"/>
              <a:defRPr sz="2000">
                <a:solidFill>
                  <a:srgbClr val="092565"/>
                </a:solidFill>
                <a:latin typeface="+mn-lt"/>
              </a:defRPr>
            </a:lvl9pPr>
          </a:lstStyle>
          <a:p>
            <a:pPr marL="342900" indent="-342900">
              <a:buFont typeface="Arial" panose="020B0604020202020204" pitchFamily="34" charset="0"/>
              <a:buChar char="•"/>
            </a:pPr>
            <a:r>
              <a:rPr lang="en-US" dirty="0">
                <a:solidFill>
                  <a:srgbClr val="002060"/>
                </a:solidFill>
              </a:rPr>
              <a:t>Child Tax Credit -</a:t>
            </a:r>
            <a:r>
              <a:rPr lang="en-US" b="1" i="0" dirty="0">
                <a:solidFill>
                  <a:srgbClr val="002060"/>
                </a:solidFill>
                <a:effectLst/>
                <a:latin typeface="Times New Roman" panose="02020603050405020304" pitchFamily="18" charset="0"/>
                <a:cs typeface="Times New Roman" panose="02020603050405020304" pitchFamily="18" charset="0"/>
              </a:rPr>
              <a:t> </a:t>
            </a:r>
            <a:r>
              <a:rPr lang="en-US" b="0" i="0" dirty="0">
                <a:solidFill>
                  <a:srgbClr val="002060"/>
                </a:solidFill>
                <a:effectLst/>
                <a:latin typeface="Times New Roman" panose="02020603050405020304" pitchFamily="18" charset="0"/>
                <a:cs typeface="Times New Roman" panose="02020603050405020304" pitchFamily="18" charset="0"/>
              </a:rPr>
              <a:t>credit of up to $2,000 per child under age 17</a:t>
            </a:r>
            <a:endParaRPr lang="en-US" b="0" dirty="0">
              <a:solidFill>
                <a:srgbClr val="00206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solidFill>
                  <a:srgbClr val="002060"/>
                </a:solidFill>
              </a:rPr>
              <a:t>Earned Income Tax Credit :  </a:t>
            </a:r>
            <a:r>
              <a:rPr lang="en-US" b="0" dirty="0">
                <a:solidFill>
                  <a:srgbClr val="002060"/>
                </a:solidFill>
              </a:rPr>
              <a:t>must </a:t>
            </a:r>
            <a:r>
              <a:rPr lang="en-US" b="0" i="0" dirty="0">
                <a:solidFill>
                  <a:srgbClr val="002060"/>
                </a:solidFill>
                <a:effectLst/>
              </a:rPr>
              <a:t>meet certain adjusted gross income (AGI) and credit limits for the current, previous and upcoming tax years ( IRS.gov/</a:t>
            </a:r>
            <a:r>
              <a:rPr lang="en-US" b="0" dirty="0">
                <a:solidFill>
                  <a:srgbClr val="002060"/>
                </a:solidFill>
              </a:rPr>
              <a:t>EITC</a:t>
            </a:r>
            <a:r>
              <a:rPr lang="en-US" b="0" i="0" dirty="0">
                <a:solidFill>
                  <a:srgbClr val="002060"/>
                </a:solidFill>
                <a:effectLst/>
              </a:rPr>
              <a:t>)</a:t>
            </a:r>
            <a:endParaRPr lang="en-US" sz="2000" b="0" i="0" u="sng" dirty="0">
              <a:solidFill>
                <a:srgbClr val="0073AF"/>
              </a:solidFill>
              <a:effectLst/>
              <a:latin typeface="Arial" panose="020B0604020202020204" pitchFamily="34" charset="0"/>
            </a:endParaRPr>
          </a:p>
          <a:p>
            <a:pPr marL="342900" indent="-342900">
              <a:buFont typeface="Arial" panose="020B0604020202020204" pitchFamily="34" charset="0"/>
              <a:buChar char="•"/>
            </a:pPr>
            <a:r>
              <a:rPr lang="en-US" dirty="0">
                <a:solidFill>
                  <a:srgbClr val="002060"/>
                </a:solidFill>
                <a:effectLst/>
                <a:latin typeface="Times New Roman" panose="02020603050405020304" pitchFamily="18" charset="0"/>
                <a:ea typeface="Times New Roman" panose="02020603050405020304" pitchFamily="18" charset="0"/>
                <a:cs typeface="Calibri" panose="020F0502020204030204" pitchFamily="34" charset="0"/>
              </a:rPr>
              <a:t>Child and Dependent Care Credit – </a:t>
            </a:r>
            <a:r>
              <a:rPr lang="en-US" b="0" i="0" dirty="0">
                <a:solidFill>
                  <a:srgbClr val="002060"/>
                </a:solidFill>
                <a:effectLst/>
              </a:rPr>
              <a:t>credit of up to $3,000 if you have one qualifying person, or $6,000 if you have two or more qualifying persons</a:t>
            </a:r>
            <a:r>
              <a:rPr lang="en-US" b="0" dirty="0">
                <a:solidFill>
                  <a:srgbClr val="002060"/>
                </a:solidFill>
              </a:rPr>
              <a:t>; M</a:t>
            </a:r>
            <a:r>
              <a:rPr lang="en-US" b="0" i="0" dirty="0">
                <a:solidFill>
                  <a:srgbClr val="002060"/>
                </a:solidFill>
                <a:effectLst/>
              </a:rPr>
              <a:t>aximum credit is 35% of your employment-related expenses</a:t>
            </a:r>
            <a:endParaRPr lang="en-US" dirty="0">
              <a:solidFill>
                <a:srgbClr val="002060"/>
              </a:solidFill>
              <a:latin typeface="Times New Roman" panose="02020603050405020304" pitchFamily="18" charset="0"/>
              <a:ea typeface="Times New Roman" panose="02020603050405020304" pitchFamily="18" charset="0"/>
              <a:cs typeface="Calibri" panose="020F0502020204030204" pitchFamily="34" charset="0"/>
            </a:endParaRPr>
          </a:p>
          <a:p>
            <a:pPr marL="342900" indent="-342900">
              <a:buFont typeface="Arial" panose="020B0604020202020204" pitchFamily="34" charset="0"/>
              <a:buChar char="•"/>
            </a:pPr>
            <a:r>
              <a:rPr lang="en-US" dirty="0">
                <a:solidFill>
                  <a:srgbClr val="002060"/>
                </a:solidFill>
                <a:latin typeface="Times New Roman" panose="02020603050405020304" pitchFamily="18" charset="0"/>
                <a:ea typeface="Times New Roman" panose="02020603050405020304" pitchFamily="18" charset="0"/>
                <a:cs typeface="Calibri" panose="020F0502020204030204" pitchFamily="34" charset="0"/>
              </a:rPr>
              <a:t>American Opportunity Tax Credit</a:t>
            </a:r>
            <a:r>
              <a:rPr lang="en-US" dirty="0">
                <a:solidFill>
                  <a:srgbClr val="002060"/>
                </a:solidFill>
                <a:effectLst/>
                <a:latin typeface="Times New Roman" panose="02020603050405020304" pitchFamily="18" charset="0"/>
                <a:ea typeface="Times New Roman" panose="02020603050405020304" pitchFamily="18" charset="0"/>
                <a:cs typeface="Calibri" panose="020F0502020204030204" pitchFamily="34" charset="0"/>
              </a:rPr>
              <a:t> – </a:t>
            </a:r>
            <a:r>
              <a:rPr lang="en-US" b="0" dirty="0">
                <a:solidFill>
                  <a:srgbClr val="002060"/>
                </a:solidFill>
                <a:latin typeface="Times New Roman" panose="02020603050405020304" pitchFamily="18" charset="0"/>
                <a:ea typeface="Times New Roman" panose="02020603050405020304" pitchFamily="18" charset="0"/>
                <a:cs typeface="Calibri" panose="020F0502020204030204" pitchFamily="34" charset="0"/>
              </a:rPr>
              <a:t>u</a:t>
            </a:r>
            <a:r>
              <a:rPr lang="en-US" b="0" dirty="0">
                <a:solidFill>
                  <a:srgbClr val="002060"/>
                </a:solidFill>
                <a:effectLst/>
                <a:latin typeface="Times New Roman" panose="02020603050405020304" pitchFamily="18" charset="0"/>
                <a:ea typeface="Times New Roman" panose="02020603050405020304" pitchFamily="18" charset="0"/>
                <a:cs typeface="Calibri" panose="020F0502020204030204" pitchFamily="34" charset="0"/>
              </a:rPr>
              <a:t>p to $2,500 per student</a:t>
            </a:r>
          </a:p>
          <a:p>
            <a:pPr marL="342900" indent="-342900">
              <a:buFont typeface="Arial" panose="020B0604020202020204" pitchFamily="34" charset="0"/>
              <a:buChar char="•"/>
            </a:pPr>
            <a:r>
              <a:rPr lang="en-US" dirty="0">
                <a:solidFill>
                  <a:srgbClr val="002060"/>
                </a:solidFill>
                <a:latin typeface="Times New Roman" panose="02020603050405020304" pitchFamily="18" charset="0"/>
                <a:ea typeface="Times New Roman" panose="02020603050405020304" pitchFamily="18" charset="0"/>
                <a:cs typeface="Calibri" panose="020F0502020204030204" pitchFamily="34" charset="0"/>
              </a:rPr>
              <a:t>Lifetime Learning Credit </a:t>
            </a:r>
            <a:r>
              <a:rPr lang="en-US" b="0" dirty="0">
                <a:solidFill>
                  <a:srgbClr val="002060"/>
                </a:solidFill>
                <a:latin typeface="Times New Roman" panose="02020603050405020304" pitchFamily="18" charset="0"/>
                <a:ea typeface="Times New Roman" panose="02020603050405020304" pitchFamily="18" charset="0"/>
                <a:cs typeface="Calibri" panose="020F0502020204030204" pitchFamily="34" charset="0"/>
              </a:rPr>
              <a:t>( LLC)- up to $2,000 per return</a:t>
            </a:r>
          </a:p>
          <a:p>
            <a:pPr marL="0" indent="0"/>
            <a:endParaRPr lang="en-US" dirty="0">
              <a:solidFill>
                <a:srgbClr val="002060"/>
              </a:solidFill>
              <a:effectLst/>
              <a:latin typeface="Times New Roman" panose="02020603050405020304" pitchFamily="18" charset="0"/>
              <a:ea typeface="Times New Roman" panose="02020603050405020304" pitchFamily="18" charset="0"/>
              <a:cs typeface="Calibri" panose="020F050202020403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4228" t="11556" r="7849" b="7460"/>
          <a:stretch/>
        </p:blipFill>
        <p:spPr>
          <a:xfrm>
            <a:off x="7360164" y="42680"/>
            <a:ext cx="1783836" cy="846101"/>
          </a:xfrm>
          <a:prstGeom prst="rect">
            <a:avLst/>
          </a:prstGeom>
        </p:spPr>
      </p:pic>
    </p:spTree>
    <p:extLst>
      <p:ext uri="{BB962C8B-B14F-4D97-AF65-F5344CB8AC3E}">
        <p14:creationId xmlns:p14="http://schemas.microsoft.com/office/powerpoint/2010/main" val="200721930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6AA6-0E17-02BF-B581-D1DD79D0FAB4}"/>
              </a:ext>
            </a:extLst>
          </p:cNvPr>
          <p:cNvSpPr>
            <a:spLocks noGrp="1"/>
          </p:cNvSpPr>
          <p:nvPr>
            <p:ph type="title"/>
          </p:nvPr>
        </p:nvSpPr>
        <p:spPr>
          <a:xfrm>
            <a:off x="457200" y="0"/>
            <a:ext cx="8229600" cy="882650"/>
          </a:xfrm>
        </p:spPr>
        <p:txBody>
          <a:bodyPr/>
          <a:lstStyle/>
          <a:p>
            <a:pPr algn="ctr"/>
            <a:r>
              <a:rPr lang="en-US" dirty="0">
                <a:solidFill>
                  <a:srgbClr val="002060"/>
                </a:solidFill>
              </a:rPr>
              <a:t>Saver’s Credit</a:t>
            </a:r>
            <a:endParaRPr lang="en-US" dirty="0"/>
          </a:p>
        </p:txBody>
      </p:sp>
      <p:sp>
        <p:nvSpPr>
          <p:cNvPr id="3" name="Content Placeholder 2">
            <a:extLst>
              <a:ext uri="{FF2B5EF4-FFF2-40B4-BE49-F238E27FC236}">
                <a16:creationId xmlns:a16="http://schemas.microsoft.com/office/drawing/2014/main" id="{6CF54487-B56D-A162-8F30-C9C0C48D12CF}"/>
              </a:ext>
            </a:extLst>
          </p:cNvPr>
          <p:cNvSpPr>
            <a:spLocks noGrp="1"/>
          </p:cNvSpPr>
          <p:nvPr>
            <p:ph idx="1"/>
          </p:nvPr>
        </p:nvSpPr>
        <p:spPr>
          <a:xfrm>
            <a:off x="358346" y="1350239"/>
            <a:ext cx="8427308" cy="4221377"/>
          </a:xfrm>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Content Placeholder 2">
            <a:extLst>
              <a:ext uri="{FF2B5EF4-FFF2-40B4-BE49-F238E27FC236}">
                <a16:creationId xmlns:a16="http://schemas.microsoft.com/office/drawing/2014/main" id="{860DCFE4-1BFA-DE22-037D-6905D4B49121}"/>
              </a:ext>
            </a:extLst>
          </p:cNvPr>
          <p:cNvSpPr txBox="1">
            <a:spLocks/>
          </p:cNvSpPr>
          <p:nvPr/>
        </p:nvSpPr>
        <p:spPr bwMode="auto">
          <a:xfrm>
            <a:off x="0" y="925330"/>
            <a:ext cx="9144000" cy="56235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50000"/>
              </a:spcBef>
              <a:spcAft>
                <a:spcPct val="0"/>
              </a:spcAft>
              <a:buClr>
                <a:srgbClr val="092565"/>
              </a:buClr>
              <a:defRPr sz="2400" b="1">
                <a:solidFill>
                  <a:srgbClr val="092565"/>
                </a:solidFill>
                <a:latin typeface="+mn-lt"/>
                <a:ea typeface="+mn-ea"/>
                <a:cs typeface="+mn-cs"/>
              </a:defRPr>
            </a:lvl1pPr>
            <a:lvl2pPr marL="579438" indent="-236538" algn="l" rtl="0" eaLnBrk="0" fontAlgn="base" hangingPunct="0">
              <a:spcBef>
                <a:spcPct val="50000"/>
              </a:spcBef>
              <a:spcAft>
                <a:spcPct val="0"/>
              </a:spcAft>
              <a:buClr>
                <a:srgbClr val="092565"/>
              </a:buClr>
              <a:buFont typeface="Times New Roman" pitchFamily="18" charset="0"/>
              <a:buChar char="–"/>
              <a:defRPr sz="2000">
                <a:solidFill>
                  <a:srgbClr val="092565"/>
                </a:solidFill>
                <a:latin typeface="+mn-lt"/>
              </a:defRPr>
            </a:lvl2pPr>
            <a:lvl3pPr marL="982663" indent="-231775" algn="l" rtl="0" eaLnBrk="0" fontAlgn="base" hangingPunct="0">
              <a:spcBef>
                <a:spcPct val="50000"/>
              </a:spcBef>
              <a:spcAft>
                <a:spcPct val="0"/>
              </a:spcAft>
              <a:buClr>
                <a:srgbClr val="092565"/>
              </a:buClr>
              <a:buChar char="•"/>
              <a:defRPr sz="2000">
                <a:solidFill>
                  <a:srgbClr val="092565"/>
                </a:solidFill>
                <a:latin typeface="+mn-lt"/>
              </a:defRPr>
            </a:lvl3pPr>
            <a:lvl4pPr marL="1328738" indent="-231775" algn="l" rtl="0" eaLnBrk="0" fontAlgn="base" hangingPunct="0">
              <a:spcBef>
                <a:spcPct val="50000"/>
              </a:spcBef>
              <a:spcAft>
                <a:spcPct val="0"/>
              </a:spcAft>
              <a:buClr>
                <a:srgbClr val="092565"/>
              </a:buClr>
              <a:buFont typeface="Times New Roman" pitchFamily="18" charset="0"/>
              <a:buChar char="–"/>
              <a:defRPr sz="2000">
                <a:solidFill>
                  <a:srgbClr val="092565"/>
                </a:solidFill>
                <a:latin typeface="+mn-lt"/>
              </a:defRPr>
            </a:lvl4pPr>
            <a:lvl5pPr marL="1611313" indent="-168275" algn="l" rtl="0" eaLnBrk="0" fontAlgn="base" hangingPunct="0">
              <a:spcBef>
                <a:spcPct val="50000"/>
              </a:spcBef>
              <a:spcAft>
                <a:spcPct val="0"/>
              </a:spcAft>
              <a:buClr>
                <a:srgbClr val="092565"/>
              </a:buClr>
              <a:buChar char="•"/>
              <a:defRPr sz="2000">
                <a:solidFill>
                  <a:srgbClr val="092565"/>
                </a:solidFill>
                <a:latin typeface="+mn-lt"/>
              </a:defRPr>
            </a:lvl5pPr>
            <a:lvl6pPr marL="2068513" indent="-168275" algn="l" rtl="0" fontAlgn="base">
              <a:spcBef>
                <a:spcPct val="50000"/>
              </a:spcBef>
              <a:spcAft>
                <a:spcPct val="0"/>
              </a:spcAft>
              <a:buClr>
                <a:srgbClr val="092565"/>
              </a:buClr>
              <a:buChar char="•"/>
              <a:defRPr sz="2000">
                <a:solidFill>
                  <a:srgbClr val="092565"/>
                </a:solidFill>
                <a:latin typeface="+mn-lt"/>
              </a:defRPr>
            </a:lvl6pPr>
            <a:lvl7pPr marL="2525713" indent="-168275" algn="l" rtl="0" fontAlgn="base">
              <a:spcBef>
                <a:spcPct val="50000"/>
              </a:spcBef>
              <a:spcAft>
                <a:spcPct val="0"/>
              </a:spcAft>
              <a:buClr>
                <a:srgbClr val="092565"/>
              </a:buClr>
              <a:buChar char="•"/>
              <a:defRPr sz="2000">
                <a:solidFill>
                  <a:srgbClr val="092565"/>
                </a:solidFill>
                <a:latin typeface="+mn-lt"/>
              </a:defRPr>
            </a:lvl7pPr>
            <a:lvl8pPr marL="2982913" indent="-168275" algn="l" rtl="0" fontAlgn="base">
              <a:spcBef>
                <a:spcPct val="50000"/>
              </a:spcBef>
              <a:spcAft>
                <a:spcPct val="0"/>
              </a:spcAft>
              <a:buClr>
                <a:srgbClr val="092565"/>
              </a:buClr>
              <a:buChar char="•"/>
              <a:defRPr sz="2000">
                <a:solidFill>
                  <a:srgbClr val="092565"/>
                </a:solidFill>
                <a:latin typeface="+mn-lt"/>
              </a:defRPr>
            </a:lvl8pPr>
            <a:lvl9pPr marL="3440113" indent="-168275" algn="l" rtl="0" fontAlgn="base">
              <a:spcBef>
                <a:spcPct val="50000"/>
              </a:spcBef>
              <a:spcAft>
                <a:spcPct val="0"/>
              </a:spcAft>
              <a:buClr>
                <a:srgbClr val="092565"/>
              </a:buClr>
              <a:buChar char="•"/>
              <a:defRPr sz="2000">
                <a:solidFill>
                  <a:srgbClr val="092565"/>
                </a:solidFill>
                <a:latin typeface="+mn-lt"/>
              </a:defRPr>
            </a:lvl9pPr>
          </a:lstStyle>
          <a:p>
            <a:pPr marL="0" indent="0"/>
            <a:endParaRPr lang="en-US" dirty="0">
              <a:solidFill>
                <a:srgbClr val="002060"/>
              </a:solidFill>
              <a:effectLst/>
              <a:latin typeface="Times New Roman" panose="02020603050405020304" pitchFamily="18" charset="0"/>
              <a:ea typeface="Times New Roman" panose="02020603050405020304" pitchFamily="18" charset="0"/>
              <a:cs typeface="Calibri" panose="020F050202020403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4228" t="11556" r="7849" b="7460"/>
          <a:stretch/>
        </p:blipFill>
        <p:spPr>
          <a:xfrm>
            <a:off x="7360164" y="42680"/>
            <a:ext cx="1783836" cy="846101"/>
          </a:xfrm>
          <a:prstGeom prst="rect">
            <a:avLst/>
          </a:prstGeom>
        </p:spPr>
      </p:pic>
      <p:sp>
        <p:nvSpPr>
          <p:cNvPr id="10" name="Rectangle 2">
            <a:extLst>
              <a:ext uri="{FF2B5EF4-FFF2-40B4-BE49-F238E27FC236}">
                <a16:creationId xmlns:a16="http://schemas.microsoft.com/office/drawing/2014/main" id="{5C8936DC-01E3-A9CB-496D-B00EB336DDCE}"/>
              </a:ext>
            </a:extLst>
          </p:cNvPr>
          <p:cNvSpPr>
            <a:spLocks noChangeArrowheads="1"/>
          </p:cNvSpPr>
          <p:nvPr/>
        </p:nvSpPr>
        <p:spPr bwMode="auto">
          <a:xfrm flipH="1">
            <a:off x="2100223" y="5340783"/>
            <a:ext cx="4943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1B1B1B"/>
              </a:solidFill>
              <a:effectLst/>
              <a:latin typeface="Source Sans Pro"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B1B1B"/>
                </a:solidFill>
                <a:effectLst/>
                <a:latin typeface="Source Sans Pro" panose="020B0604020202020204" pitchFamily="34" charset="0"/>
                <a:ea typeface="Times New Roman" panose="02020603050405020304" pitchFamily="18" charset="0"/>
                <a:cs typeface="Times New Roman" panose="02020603050405020304" pitchFamily="18" charset="0"/>
              </a:rPr>
              <a:t>*</a:t>
            </a:r>
            <a:r>
              <a:rPr kumimoji="0" lang="en-US" altLang="en-US" sz="1200" b="1" i="0" u="none" strike="noStrike" cap="none" normalizeH="0" baseline="0" dirty="0">
                <a:ln>
                  <a:noFill/>
                </a:ln>
                <a:solidFill>
                  <a:srgbClr val="002060"/>
                </a:solidFill>
                <a:effectLst/>
                <a:latin typeface="Source Sans Pro" panose="020B0604020202020204" pitchFamily="34" charset="0"/>
                <a:ea typeface="Times New Roman" panose="02020603050405020304" pitchFamily="18" charset="0"/>
                <a:cs typeface="Times New Roman" panose="02020603050405020304" pitchFamily="18" charset="0"/>
              </a:rPr>
              <a:t>Single, married filing separately, or qualifying widow(er</a:t>
            </a:r>
            <a:r>
              <a:rPr kumimoji="0" lang="en-US" altLang="en-US" sz="1200" b="0" i="0" u="none" strike="noStrike" cap="none" normalizeH="0" baseline="0" dirty="0">
                <a:ln>
                  <a:noFill/>
                </a:ln>
                <a:solidFill>
                  <a:srgbClr val="1B1B1B"/>
                </a:solidFill>
                <a:effectLst/>
                <a:latin typeface="Source Sans Pro" panose="020B0604020202020204" pitchFamily="34" charset="0"/>
                <a:ea typeface="Times New Roman" panose="02020603050405020304" pitchFamily="18"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1" name="Table 10">
            <a:extLst>
              <a:ext uri="{FF2B5EF4-FFF2-40B4-BE49-F238E27FC236}">
                <a16:creationId xmlns:a16="http://schemas.microsoft.com/office/drawing/2014/main" id="{DCAB1FB3-1D48-AC93-ADDC-D9811F010B5F}"/>
              </a:ext>
            </a:extLst>
          </p:cNvPr>
          <p:cNvGraphicFramePr>
            <a:graphicFrameLocks noGrp="1"/>
          </p:cNvGraphicFramePr>
          <p:nvPr>
            <p:extLst>
              <p:ext uri="{D42A27DB-BD31-4B8C-83A1-F6EECF244321}">
                <p14:modId xmlns:p14="http://schemas.microsoft.com/office/powerpoint/2010/main" val="3739076659"/>
              </p:ext>
            </p:extLst>
          </p:nvPr>
        </p:nvGraphicFramePr>
        <p:xfrm>
          <a:off x="4686616" y="1376682"/>
          <a:ext cx="4392625" cy="4092850"/>
        </p:xfrm>
        <a:graphic>
          <a:graphicData uri="http://schemas.openxmlformats.org/drawingml/2006/table">
            <a:tbl>
              <a:tblPr/>
              <a:tblGrid>
                <a:gridCol w="952184">
                  <a:extLst>
                    <a:ext uri="{9D8B030D-6E8A-4147-A177-3AD203B41FA5}">
                      <a16:colId xmlns:a16="http://schemas.microsoft.com/office/drawing/2014/main" val="3426545759"/>
                    </a:ext>
                  </a:extLst>
                </a:gridCol>
                <a:gridCol w="1110599">
                  <a:extLst>
                    <a:ext uri="{9D8B030D-6E8A-4147-A177-3AD203B41FA5}">
                      <a16:colId xmlns:a16="http://schemas.microsoft.com/office/drawing/2014/main" val="1575318162"/>
                    </a:ext>
                  </a:extLst>
                </a:gridCol>
                <a:gridCol w="1195031">
                  <a:extLst>
                    <a:ext uri="{9D8B030D-6E8A-4147-A177-3AD203B41FA5}">
                      <a16:colId xmlns:a16="http://schemas.microsoft.com/office/drawing/2014/main" val="3159678422"/>
                    </a:ext>
                  </a:extLst>
                </a:gridCol>
                <a:gridCol w="1134811">
                  <a:extLst>
                    <a:ext uri="{9D8B030D-6E8A-4147-A177-3AD203B41FA5}">
                      <a16:colId xmlns:a16="http://schemas.microsoft.com/office/drawing/2014/main" val="3030643259"/>
                    </a:ext>
                  </a:extLst>
                </a:gridCol>
              </a:tblGrid>
              <a:tr h="452118">
                <a:tc>
                  <a:txBody>
                    <a:bodyPr/>
                    <a:lstStyle/>
                    <a:p>
                      <a:pPr algn="l" fontAlgn="t"/>
                      <a:r>
                        <a:rPr lang="en-US" sz="1400" b="1" dirty="0">
                          <a:solidFill>
                            <a:srgbClr val="FFFFFF"/>
                          </a:solidFill>
                          <a:effectLst/>
                        </a:rPr>
                        <a:t>Credit Rate</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9041D9"/>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002D62"/>
                    </a:solidFill>
                  </a:tcPr>
                </a:tc>
                <a:tc>
                  <a:txBody>
                    <a:bodyPr/>
                    <a:lstStyle/>
                    <a:p>
                      <a:pPr algn="l" fontAlgn="t"/>
                      <a:r>
                        <a:rPr lang="en-US" sz="1400" b="1" dirty="0">
                          <a:solidFill>
                            <a:srgbClr val="FFFFFF"/>
                          </a:solidFill>
                          <a:effectLst/>
                        </a:rPr>
                        <a:t>Married Filing Jointly</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5048D9"/>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002D62"/>
                    </a:solidFill>
                  </a:tcPr>
                </a:tc>
                <a:tc>
                  <a:txBody>
                    <a:bodyPr/>
                    <a:lstStyle/>
                    <a:p>
                      <a:pPr algn="l" fontAlgn="t"/>
                      <a:r>
                        <a:rPr lang="en-US" sz="1400" b="1" dirty="0">
                          <a:solidFill>
                            <a:srgbClr val="FFFFFF"/>
                          </a:solidFill>
                          <a:effectLst/>
                        </a:rPr>
                        <a:t>Head of Household</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9041D9"/>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002D62"/>
                    </a:solidFill>
                  </a:tcPr>
                </a:tc>
                <a:tc>
                  <a:txBody>
                    <a:bodyPr/>
                    <a:lstStyle/>
                    <a:p>
                      <a:pPr algn="l" fontAlgn="t"/>
                      <a:r>
                        <a:rPr lang="en-US" sz="1400" b="1" dirty="0">
                          <a:solidFill>
                            <a:srgbClr val="FFFFFF"/>
                          </a:solidFill>
                          <a:effectLst/>
                        </a:rPr>
                        <a:t>All Other Filers*</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3048D9"/>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002D62"/>
                    </a:solidFill>
                  </a:tcPr>
                </a:tc>
                <a:extLst>
                  <a:ext uri="{0D108BD9-81ED-4DB2-BD59-A6C34878D82A}">
                    <a16:rowId xmlns:a16="http://schemas.microsoft.com/office/drawing/2014/main" val="3905088202"/>
                  </a:ext>
                </a:extLst>
              </a:tr>
              <a:tr h="896435">
                <a:tc>
                  <a:txBody>
                    <a:bodyPr/>
                    <a:lstStyle/>
                    <a:p>
                      <a:pPr fontAlgn="t"/>
                      <a:r>
                        <a:rPr lang="en-US" sz="1400" dirty="0">
                          <a:effectLst/>
                        </a:rPr>
                        <a:t>50% of your contribution</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3F3F3"/>
                    </a:solidFill>
                  </a:tcPr>
                </a:tc>
                <a:tc>
                  <a:txBody>
                    <a:bodyPr/>
                    <a:lstStyle/>
                    <a:p>
                      <a:pPr fontAlgn="t"/>
                      <a:r>
                        <a:rPr lang="en-US" sz="1400" dirty="0">
                          <a:effectLst/>
                        </a:rPr>
                        <a:t>AGI not more than $43,500</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3F3F3"/>
                    </a:solidFill>
                  </a:tcPr>
                </a:tc>
                <a:tc>
                  <a:txBody>
                    <a:bodyPr/>
                    <a:lstStyle/>
                    <a:p>
                      <a:pPr fontAlgn="t"/>
                      <a:r>
                        <a:rPr lang="en-US" sz="1400" dirty="0">
                          <a:effectLst/>
                        </a:rPr>
                        <a:t>AGI not more than $32,625</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3F3F3"/>
                    </a:solidFill>
                  </a:tcPr>
                </a:tc>
                <a:tc>
                  <a:txBody>
                    <a:bodyPr/>
                    <a:lstStyle/>
                    <a:p>
                      <a:pPr fontAlgn="t"/>
                      <a:r>
                        <a:rPr lang="en-US" sz="1400" dirty="0">
                          <a:effectLst/>
                        </a:rPr>
                        <a:t>AGI not more than $21,750</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3F3F3"/>
                    </a:solidFill>
                  </a:tcPr>
                </a:tc>
                <a:extLst>
                  <a:ext uri="{0D108BD9-81ED-4DB2-BD59-A6C34878D82A}">
                    <a16:rowId xmlns:a16="http://schemas.microsoft.com/office/drawing/2014/main" val="1057061863"/>
                  </a:ext>
                </a:extLst>
              </a:tr>
              <a:tr h="896435">
                <a:tc>
                  <a:txBody>
                    <a:bodyPr/>
                    <a:lstStyle/>
                    <a:p>
                      <a:pPr fontAlgn="t"/>
                      <a:r>
                        <a:rPr lang="en-US" sz="1400" dirty="0">
                          <a:effectLst/>
                        </a:rPr>
                        <a:t>20% of your contribution</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fontAlgn="t"/>
                      <a:r>
                        <a:rPr lang="en-US" sz="1400" dirty="0">
                          <a:effectLst/>
                        </a:rPr>
                        <a:t>$43,501- $47,500</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fontAlgn="t"/>
                      <a:r>
                        <a:rPr lang="en-US" sz="1400" dirty="0">
                          <a:effectLst/>
                        </a:rPr>
                        <a:t>$32,626 - $35,625</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fontAlgn="t"/>
                      <a:r>
                        <a:rPr lang="en-US" sz="1400" dirty="0">
                          <a:effectLst/>
                        </a:rPr>
                        <a:t>$21,751 - $23,750</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841721486"/>
                  </a:ext>
                </a:extLst>
              </a:tr>
              <a:tr h="896435">
                <a:tc>
                  <a:txBody>
                    <a:bodyPr/>
                    <a:lstStyle/>
                    <a:p>
                      <a:pPr fontAlgn="t"/>
                      <a:r>
                        <a:rPr lang="en-US" sz="1400">
                          <a:effectLst/>
                        </a:rPr>
                        <a:t>10% of your contribution</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3F3F3"/>
                    </a:solidFill>
                  </a:tcPr>
                </a:tc>
                <a:tc>
                  <a:txBody>
                    <a:bodyPr/>
                    <a:lstStyle/>
                    <a:p>
                      <a:pPr fontAlgn="t"/>
                      <a:r>
                        <a:rPr lang="en-US" sz="1400" dirty="0">
                          <a:effectLst/>
                        </a:rPr>
                        <a:t>$47,501 - $73,000</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3F3F3"/>
                    </a:solidFill>
                  </a:tcPr>
                </a:tc>
                <a:tc>
                  <a:txBody>
                    <a:bodyPr/>
                    <a:lstStyle/>
                    <a:p>
                      <a:pPr fontAlgn="t"/>
                      <a:r>
                        <a:rPr lang="en-US" sz="1400" dirty="0">
                          <a:effectLst/>
                        </a:rPr>
                        <a:t>$35,626 - $54,750</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3F3F3"/>
                    </a:solidFill>
                  </a:tcPr>
                </a:tc>
                <a:tc>
                  <a:txBody>
                    <a:bodyPr/>
                    <a:lstStyle/>
                    <a:p>
                      <a:pPr fontAlgn="t"/>
                      <a:r>
                        <a:rPr lang="en-US" sz="1400" dirty="0">
                          <a:effectLst/>
                        </a:rPr>
                        <a:t>$23,751 - $36,500</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3F3F3"/>
                    </a:solidFill>
                  </a:tcPr>
                </a:tc>
                <a:extLst>
                  <a:ext uri="{0D108BD9-81ED-4DB2-BD59-A6C34878D82A}">
                    <a16:rowId xmlns:a16="http://schemas.microsoft.com/office/drawing/2014/main" val="2526047260"/>
                  </a:ext>
                </a:extLst>
              </a:tr>
              <a:tr h="896435">
                <a:tc>
                  <a:txBody>
                    <a:bodyPr/>
                    <a:lstStyle/>
                    <a:p>
                      <a:pPr fontAlgn="t"/>
                      <a:r>
                        <a:rPr lang="en-US" sz="1400" dirty="0">
                          <a:effectLst/>
                        </a:rPr>
                        <a:t>0% of your contribution</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fontAlgn="t"/>
                      <a:r>
                        <a:rPr lang="en-US" sz="1400" dirty="0">
                          <a:effectLst/>
                        </a:rPr>
                        <a:t>more than $73,000</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fontAlgn="t"/>
                      <a:r>
                        <a:rPr lang="en-US" sz="1400" dirty="0">
                          <a:effectLst/>
                        </a:rPr>
                        <a:t>more than $54,750</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fontAlgn="t"/>
                      <a:r>
                        <a:rPr lang="en-US" sz="1400" dirty="0">
                          <a:effectLst/>
                        </a:rPr>
                        <a:t>more than $36,500</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4043356346"/>
                  </a:ext>
                </a:extLst>
              </a:tr>
            </a:tbl>
          </a:graphicData>
        </a:graphic>
      </p:graphicFrame>
      <p:graphicFrame>
        <p:nvGraphicFramePr>
          <p:cNvPr id="13" name="Table 12">
            <a:extLst>
              <a:ext uri="{FF2B5EF4-FFF2-40B4-BE49-F238E27FC236}">
                <a16:creationId xmlns:a16="http://schemas.microsoft.com/office/drawing/2014/main" id="{C4B634E0-7868-6DB0-A8E1-62C9CEB82975}"/>
              </a:ext>
            </a:extLst>
          </p:cNvPr>
          <p:cNvGraphicFramePr>
            <a:graphicFrameLocks noGrp="1"/>
          </p:cNvGraphicFramePr>
          <p:nvPr>
            <p:extLst>
              <p:ext uri="{D42A27DB-BD31-4B8C-83A1-F6EECF244321}">
                <p14:modId xmlns:p14="http://schemas.microsoft.com/office/powerpoint/2010/main" val="2104361105"/>
              </p:ext>
            </p:extLst>
          </p:nvPr>
        </p:nvGraphicFramePr>
        <p:xfrm>
          <a:off x="217446" y="1376682"/>
          <a:ext cx="4251724" cy="4128412"/>
        </p:xfrm>
        <a:graphic>
          <a:graphicData uri="http://schemas.openxmlformats.org/drawingml/2006/table">
            <a:tbl>
              <a:tblPr/>
              <a:tblGrid>
                <a:gridCol w="951658">
                  <a:extLst>
                    <a:ext uri="{9D8B030D-6E8A-4147-A177-3AD203B41FA5}">
                      <a16:colId xmlns:a16="http://schemas.microsoft.com/office/drawing/2014/main" val="3426545759"/>
                    </a:ext>
                  </a:extLst>
                </a:gridCol>
                <a:gridCol w="1174204">
                  <a:extLst>
                    <a:ext uri="{9D8B030D-6E8A-4147-A177-3AD203B41FA5}">
                      <a16:colId xmlns:a16="http://schemas.microsoft.com/office/drawing/2014/main" val="1575318162"/>
                    </a:ext>
                  </a:extLst>
                </a:gridCol>
                <a:gridCol w="1001025">
                  <a:extLst>
                    <a:ext uri="{9D8B030D-6E8A-4147-A177-3AD203B41FA5}">
                      <a16:colId xmlns:a16="http://schemas.microsoft.com/office/drawing/2014/main" val="3159678422"/>
                    </a:ext>
                  </a:extLst>
                </a:gridCol>
                <a:gridCol w="1124837">
                  <a:extLst>
                    <a:ext uri="{9D8B030D-6E8A-4147-A177-3AD203B41FA5}">
                      <a16:colId xmlns:a16="http://schemas.microsoft.com/office/drawing/2014/main" val="3030643259"/>
                    </a:ext>
                  </a:extLst>
                </a:gridCol>
              </a:tblGrid>
              <a:tr h="504789">
                <a:tc>
                  <a:txBody>
                    <a:bodyPr/>
                    <a:lstStyle/>
                    <a:p>
                      <a:pPr algn="l" fontAlgn="t"/>
                      <a:r>
                        <a:rPr lang="en-US" sz="1400" b="1" dirty="0">
                          <a:solidFill>
                            <a:srgbClr val="FFFFFF"/>
                          </a:solidFill>
                          <a:effectLst/>
                        </a:rPr>
                        <a:t>Credit Rate</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9041D9"/>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002D62"/>
                    </a:solidFill>
                  </a:tcPr>
                </a:tc>
                <a:tc>
                  <a:txBody>
                    <a:bodyPr/>
                    <a:lstStyle/>
                    <a:p>
                      <a:pPr algn="l" fontAlgn="t"/>
                      <a:r>
                        <a:rPr lang="en-US" sz="1400" b="1" dirty="0">
                          <a:solidFill>
                            <a:srgbClr val="FFFFFF"/>
                          </a:solidFill>
                          <a:effectLst/>
                        </a:rPr>
                        <a:t>Married Filing Jointly</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5048D9"/>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002D62"/>
                    </a:solidFill>
                  </a:tcPr>
                </a:tc>
                <a:tc>
                  <a:txBody>
                    <a:bodyPr/>
                    <a:lstStyle/>
                    <a:p>
                      <a:pPr algn="l" fontAlgn="t"/>
                      <a:r>
                        <a:rPr lang="en-US" sz="1400" b="1">
                          <a:solidFill>
                            <a:srgbClr val="FFFFFF"/>
                          </a:solidFill>
                          <a:effectLst/>
                        </a:rPr>
                        <a:t>Head of Household</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9041D9"/>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002D62"/>
                    </a:solidFill>
                  </a:tcPr>
                </a:tc>
                <a:tc>
                  <a:txBody>
                    <a:bodyPr/>
                    <a:lstStyle/>
                    <a:p>
                      <a:pPr algn="l" fontAlgn="t"/>
                      <a:r>
                        <a:rPr lang="en-US" sz="1400" b="1" dirty="0">
                          <a:solidFill>
                            <a:srgbClr val="FFFFFF"/>
                          </a:solidFill>
                          <a:effectLst/>
                        </a:rPr>
                        <a:t>All Other Filers*</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3048D9"/>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002D62"/>
                    </a:solidFill>
                  </a:tcPr>
                </a:tc>
                <a:extLst>
                  <a:ext uri="{0D108BD9-81ED-4DB2-BD59-A6C34878D82A}">
                    <a16:rowId xmlns:a16="http://schemas.microsoft.com/office/drawing/2014/main" val="3905088202"/>
                  </a:ext>
                </a:extLst>
              </a:tr>
              <a:tr h="926847">
                <a:tc>
                  <a:txBody>
                    <a:bodyPr/>
                    <a:lstStyle/>
                    <a:p>
                      <a:pPr fontAlgn="t"/>
                      <a:r>
                        <a:rPr lang="en-US" sz="1400" dirty="0">
                          <a:effectLst/>
                        </a:rPr>
                        <a:t>50% of your contribution</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3F3F3"/>
                    </a:solidFill>
                  </a:tcPr>
                </a:tc>
                <a:tc>
                  <a:txBody>
                    <a:bodyPr/>
                    <a:lstStyle/>
                    <a:p>
                      <a:pPr fontAlgn="t"/>
                      <a:r>
                        <a:rPr lang="en-US" sz="1400">
                          <a:effectLst/>
                        </a:rPr>
                        <a:t>AGI not more than $41,000</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3F3F3"/>
                    </a:solidFill>
                  </a:tcPr>
                </a:tc>
                <a:tc>
                  <a:txBody>
                    <a:bodyPr/>
                    <a:lstStyle/>
                    <a:p>
                      <a:pPr fontAlgn="t"/>
                      <a:r>
                        <a:rPr lang="en-US" sz="1400">
                          <a:effectLst/>
                        </a:rPr>
                        <a:t>AGI not more than $30,750</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3F3F3"/>
                    </a:solidFill>
                  </a:tcPr>
                </a:tc>
                <a:tc>
                  <a:txBody>
                    <a:bodyPr/>
                    <a:lstStyle/>
                    <a:p>
                      <a:pPr fontAlgn="t"/>
                      <a:r>
                        <a:rPr lang="en-US" sz="1400" dirty="0">
                          <a:effectLst/>
                        </a:rPr>
                        <a:t>AGI not more than $20,500</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3F3F3"/>
                    </a:solidFill>
                  </a:tcPr>
                </a:tc>
                <a:extLst>
                  <a:ext uri="{0D108BD9-81ED-4DB2-BD59-A6C34878D82A}">
                    <a16:rowId xmlns:a16="http://schemas.microsoft.com/office/drawing/2014/main" val="1057061863"/>
                  </a:ext>
                </a:extLst>
              </a:tr>
              <a:tr h="926847">
                <a:tc>
                  <a:txBody>
                    <a:bodyPr/>
                    <a:lstStyle/>
                    <a:p>
                      <a:pPr fontAlgn="t"/>
                      <a:r>
                        <a:rPr lang="en-US" sz="1400">
                          <a:effectLst/>
                        </a:rPr>
                        <a:t>20% of your contribution</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fontAlgn="t"/>
                      <a:r>
                        <a:rPr lang="en-US" sz="1400">
                          <a:effectLst/>
                        </a:rPr>
                        <a:t>$41,001- $44,000</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fontAlgn="t"/>
                      <a:r>
                        <a:rPr lang="en-US" sz="1400">
                          <a:effectLst/>
                        </a:rPr>
                        <a:t>$30,751 - $33,000</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fontAlgn="t"/>
                      <a:r>
                        <a:rPr lang="en-US" sz="1400">
                          <a:effectLst/>
                        </a:rPr>
                        <a:t>$20,501 - $22,000</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841721486"/>
                  </a:ext>
                </a:extLst>
              </a:tr>
              <a:tr h="926847">
                <a:tc>
                  <a:txBody>
                    <a:bodyPr/>
                    <a:lstStyle/>
                    <a:p>
                      <a:pPr fontAlgn="t"/>
                      <a:r>
                        <a:rPr lang="en-US" sz="1400">
                          <a:effectLst/>
                        </a:rPr>
                        <a:t>10% of your contribution</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3F3F3"/>
                    </a:solidFill>
                  </a:tcPr>
                </a:tc>
                <a:tc>
                  <a:txBody>
                    <a:bodyPr/>
                    <a:lstStyle/>
                    <a:p>
                      <a:pPr fontAlgn="t"/>
                      <a:r>
                        <a:rPr lang="en-US" sz="1400">
                          <a:effectLst/>
                        </a:rPr>
                        <a:t>$44,001 - $68,000</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3F3F3"/>
                    </a:solidFill>
                  </a:tcPr>
                </a:tc>
                <a:tc>
                  <a:txBody>
                    <a:bodyPr/>
                    <a:lstStyle/>
                    <a:p>
                      <a:pPr fontAlgn="t"/>
                      <a:r>
                        <a:rPr lang="en-US" sz="1400" dirty="0">
                          <a:effectLst/>
                        </a:rPr>
                        <a:t>$33,001 - $51,000</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3F3F3"/>
                    </a:solidFill>
                  </a:tcPr>
                </a:tc>
                <a:tc>
                  <a:txBody>
                    <a:bodyPr/>
                    <a:lstStyle/>
                    <a:p>
                      <a:pPr fontAlgn="t"/>
                      <a:r>
                        <a:rPr lang="en-US" sz="1400">
                          <a:effectLst/>
                        </a:rPr>
                        <a:t>$22,001 - $34,000</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3F3F3"/>
                    </a:solidFill>
                  </a:tcPr>
                </a:tc>
                <a:extLst>
                  <a:ext uri="{0D108BD9-81ED-4DB2-BD59-A6C34878D82A}">
                    <a16:rowId xmlns:a16="http://schemas.microsoft.com/office/drawing/2014/main" val="2526047260"/>
                  </a:ext>
                </a:extLst>
              </a:tr>
              <a:tr h="840761">
                <a:tc>
                  <a:txBody>
                    <a:bodyPr/>
                    <a:lstStyle/>
                    <a:p>
                      <a:pPr fontAlgn="t"/>
                      <a:r>
                        <a:rPr lang="en-US" sz="1400" dirty="0">
                          <a:effectLst/>
                        </a:rPr>
                        <a:t>0% of your contribution</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fontAlgn="t"/>
                      <a:r>
                        <a:rPr lang="en-US" sz="1400">
                          <a:effectLst/>
                        </a:rPr>
                        <a:t>more than $68,000</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fontAlgn="t"/>
                      <a:r>
                        <a:rPr lang="en-US" sz="1400" dirty="0">
                          <a:effectLst/>
                        </a:rPr>
                        <a:t>more than $51,000</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fontAlgn="t"/>
                      <a:r>
                        <a:rPr lang="en-US" sz="1400" dirty="0">
                          <a:effectLst/>
                        </a:rPr>
                        <a:t>more than $34,000</a:t>
                      </a:r>
                    </a:p>
                  </a:txBody>
                  <a:tcPr marL="40195" marR="40195" marT="40195" marB="40195">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4043356346"/>
                  </a:ext>
                </a:extLst>
              </a:tr>
            </a:tbl>
          </a:graphicData>
        </a:graphic>
      </p:graphicFrame>
      <p:sp>
        <p:nvSpPr>
          <p:cNvPr id="14" name="TextBox 13">
            <a:extLst>
              <a:ext uri="{FF2B5EF4-FFF2-40B4-BE49-F238E27FC236}">
                <a16:creationId xmlns:a16="http://schemas.microsoft.com/office/drawing/2014/main" id="{81323E34-5750-AA3B-B16B-B892B4CD9B47}"/>
              </a:ext>
            </a:extLst>
          </p:cNvPr>
          <p:cNvSpPr txBox="1"/>
          <p:nvPr/>
        </p:nvSpPr>
        <p:spPr>
          <a:xfrm>
            <a:off x="1380825" y="933891"/>
            <a:ext cx="2065866" cy="400110"/>
          </a:xfrm>
          <a:prstGeom prst="rect">
            <a:avLst/>
          </a:prstGeom>
          <a:noFill/>
        </p:spPr>
        <p:txBody>
          <a:bodyPr wrap="square" rtlCol="0">
            <a:spAutoFit/>
          </a:bodyPr>
          <a:lstStyle/>
          <a:p>
            <a:pPr algn="ctr"/>
            <a:r>
              <a:rPr lang="en-US" b="1" dirty="0"/>
              <a:t>2022</a:t>
            </a:r>
          </a:p>
        </p:txBody>
      </p:sp>
      <p:sp>
        <p:nvSpPr>
          <p:cNvPr id="15" name="TextBox 14">
            <a:extLst>
              <a:ext uri="{FF2B5EF4-FFF2-40B4-BE49-F238E27FC236}">
                <a16:creationId xmlns:a16="http://schemas.microsoft.com/office/drawing/2014/main" id="{9260EAA8-60AF-5F78-DB82-F5ADD42CA428}"/>
              </a:ext>
            </a:extLst>
          </p:cNvPr>
          <p:cNvSpPr txBox="1"/>
          <p:nvPr/>
        </p:nvSpPr>
        <p:spPr>
          <a:xfrm>
            <a:off x="5920446" y="964823"/>
            <a:ext cx="2065866" cy="400110"/>
          </a:xfrm>
          <a:prstGeom prst="rect">
            <a:avLst/>
          </a:prstGeom>
          <a:noFill/>
        </p:spPr>
        <p:txBody>
          <a:bodyPr wrap="square" rtlCol="0">
            <a:spAutoFit/>
          </a:bodyPr>
          <a:lstStyle/>
          <a:p>
            <a:pPr algn="ctr"/>
            <a:r>
              <a:rPr lang="en-US" b="1" dirty="0"/>
              <a:t>2023</a:t>
            </a:r>
          </a:p>
        </p:txBody>
      </p:sp>
    </p:spTree>
    <p:extLst>
      <p:ext uri="{BB962C8B-B14F-4D97-AF65-F5344CB8AC3E}">
        <p14:creationId xmlns:p14="http://schemas.microsoft.com/office/powerpoint/2010/main" val="26020999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6AA6-0E17-02BF-B581-D1DD79D0FAB4}"/>
              </a:ext>
            </a:extLst>
          </p:cNvPr>
          <p:cNvSpPr>
            <a:spLocks noGrp="1"/>
          </p:cNvSpPr>
          <p:nvPr>
            <p:ph type="title"/>
          </p:nvPr>
        </p:nvSpPr>
        <p:spPr>
          <a:xfrm>
            <a:off x="457200" y="76200"/>
            <a:ext cx="8229600" cy="892175"/>
          </a:xfrm>
        </p:spPr>
        <p:txBody>
          <a:bodyPr/>
          <a:lstStyle/>
          <a:p>
            <a:pPr algn="ctr"/>
            <a:r>
              <a:rPr lang="en-US" dirty="0">
                <a:solidFill>
                  <a:srgbClr val="002060"/>
                </a:solidFill>
              </a:rPr>
              <a:t>Withholdings</a:t>
            </a:r>
            <a:endParaRPr lang="en-US" dirty="0"/>
          </a:p>
        </p:txBody>
      </p:sp>
      <p:sp>
        <p:nvSpPr>
          <p:cNvPr id="3" name="Content Placeholder 2">
            <a:extLst>
              <a:ext uri="{FF2B5EF4-FFF2-40B4-BE49-F238E27FC236}">
                <a16:creationId xmlns:a16="http://schemas.microsoft.com/office/drawing/2014/main" id="{6CF54487-B56D-A162-8F30-C9C0C48D12CF}"/>
              </a:ext>
            </a:extLst>
          </p:cNvPr>
          <p:cNvSpPr>
            <a:spLocks noGrp="1"/>
          </p:cNvSpPr>
          <p:nvPr>
            <p:ph idx="1"/>
          </p:nvPr>
        </p:nvSpPr>
        <p:spPr>
          <a:xfrm>
            <a:off x="358346" y="1341223"/>
            <a:ext cx="8427308" cy="4221377"/>
          </a:xfrm>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Content Placeholder 2">
            <a:extLst>
              <a:ext uri="{FF2B5EF4-FFF2-40B4-BE49-F238E27FC236}">
                <a16:creationId xmlns:a16="http://schemas.microsoft.com/office/drawing/2014/main" id="{860DCFE4-1BFA-DE22-037D-6905D4B49121}"/>
              </a:ext>
            </a:extLst>
          </p:cNvPr>
          <p:cNvSpPr txBox="1">
            <a:spLocks/>
          </p:cNvSpPr>
          <p:nvPr/>
        </p:nvSpPr>
        <p:spPr bwMode="auto">
          <a:xfrm>
            <a:off x="510746" y="1493623"/>
            <a:ext cx="8427308" cy="42213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50000"/>
              </a:spcBef>
              <a:spcAft>
                <a:spcPct val="0"/>
              </a:spcAft>
              <a:buClr>
                <a:srgbClr val="092565"/>
              </a:buClr>
              <a:defRPr sz="2400" b="1">
                <a:solidFill>
                  <a:srgbClr val="092565"/>
                </a:solidFill>
                <a:latin typeface="+mn-lt"/>
                <a:ea typeface="+mn-ea"/>
                <a:cs typeface="+mn-cs"/>
              </a:defRPr>
            </a:lvl1pPr>
            <a:lvl2pPr marL="579438" indent="-236538" algn="l" rtl="0" eaLnBrk="0" fontAlgn="base" hangingPunct="0">
              <a:spcBef>
                <a:spcPct val="50000"/>
              </a:spcBef>
              <a:spcAft>
                <a:spcPct val="0"/>
              </a:spcAft>
              <a:buClr>
                <a:srgbClr val="092565"/>
              </a:buClr>
              <a:buFont typeface="Times New Roman" pitchFamily="18" charset="0"/>
              <a:buChar char="–"/>
              <a:defRPr sz="2000">
                <a:solidFill>
                  <a:srgbClr val="092565"/>
                </a:solidFill>
                <a:latin typeface="+mn-lt"/>
              </a:defRPr>
            </a:lvl2pPr>
            <a:lvl3pPr marL="982663" indent="-231775" algn="l" rtl="0" eaLnBrk="0" fontAlgn="base" hangingPunct="0">
              <a:spcBef>
                <a:spcPct val="50000"/>
              </a:spcBef>
              <a:spcAft>
                <a:spcPct val="0"/>
              </a:spcAft>
              <a:buClr>
                <a:srgbClr val="092565"/>
              </a:buClr>
              <a:buChar char="•"/>
              <a:defRPr sz="2000">
                <a:solidFill>
                  <a:srgbClr val="092565"/>
                </a:solidFill>
                <a:latin typeface="+mn-lt"/>
              </a:defRPr>
            </a:lvl3pPr>
            <a:lvl4pPr marL="1328738" indent="-231775" algn="l" rtl="0" eaLnBrk="0" fontAlgn="base" hangingPunct="0">
              <a:spcBef>
                <a:spcPct val="50000"/>
              </a:spcBef>
              <a:spcAft>
                <a:spcPct val="0"/>
              </a:spcAft>
              <a:buClr>
                <a:srgbClr val="092565"/>
              </a:buClr>
              <a:buFont typeface="Times New Roman" pitchFamily="18" charset="0"/>
              <a:buChar char="–"/>
              <a:defRPr sz="2000">
                <a:solidFill>
                  <a:srgbClr val="092565"/>
                </a:solidFill>
                <a:latin typeface="+mn-lt"/>
              </a:defRPr>
            </a:lvl4pPr>
            <a:lvl5pPr marL="1611313" indent="-168275" algn="l" rtl="0" eaLnBrk="0" fontAlgn="base" hangingPunct="0">
              <a:spcBef>
                <a:spcPct val="50000"/>
              </a:spcBef>
              <a:spcAft>
                <a:spcPct val="0"/>
              </a:spcAft>
              <a:buClr>
                <a:srgbClr val="092565"/>
              </a:buClr>
              <a:buChar char="•"/>
              <a:defRPr sz="2000">
                <a:solidFill>
                  <a:srgbClr val="092565"/>
                </a:solidFill>
                <a:latin typeface="+mn-lt"/>
              </a:defRPr>
            </a:lvl5pPr>
            <a:lvl6pPr marL="2068513" indent="-168275" algn="l" rtl="0" fontAlgn="base">
              <a:spcBef>
                <a:spcPct val="50000"/>
              </a:spcBef>
              <a:spcAft>
                <a:spcPct val="0"/>
              </a:spcAft>
              <a:buClr>
                <a:srgbClr val="092565"/>
              </a:buClr>
              <a:buChar char="•"/>
              <a:defRPr sz="2000">
                <a:solidFill>
                  <a:srgbClr val="092565"/>
                </a:solidFill>
                <a:latin typeface="+mn-lt"/>
              </a:defRPr>
            </a:lvl6pPr>
            <a:lvl7pPr marL="2525713" indent="-168275" algn="l" rtl="0" fontAlgn="base">
              <a:spcBef>
                <a:spcPct val="50000"/>
              </a:spcBef>
              <a:spcAft>
                <a:spcPct val="0"/>
              </a:spcAft>
              <a:buClr>
                <a:srgbClr val="092565"/>
              </a:buClr>
              <a:buChar char="•"/>
              <a:defRPr sz="2000">
                <a:solidFill>
                  <a:srgbClr val="092565"/>
                </a:solidFill>
                <a:latin typeface="+mn-lt"/>
              </a:defRPr>
            </a:lvl7pPr>
            <a:lvl8pPr marL="2982913" indent="-168275" algn="l" rtl="0" fontAlgn="base">
              <a:spcBef>
                <a:spcPct val="50000"/>
              </a:spcBef>
              <a:spcAft>
                <a:spcPct val="0"/>
              </a:spcAft>
              <a:buClr>
                <a:srgbClr val="092565"/>
              </a:buClr>
              <a:buChar char="•"/>
              <a:defRPr sz="2000">
                <a:solidFill>
                  <a:srgbClr val="092565"/>
                </a:solidFill>
                <a:latin typeface="+mn-lt"/>
              </a:defRPr>
            </a:lvl8pPr>
            <a:lvl9pPr marL="3440113" indent="-168275" algn="l" rtl="0" fontAlgn="base">
              <a:spcBef>
                <a:spcPct val="50000"/>
              </a:spcBef>
              <a:spcAft>
                <a:spcPct val="0"/>
              </a:spcAft>
              <a:buClr>
                <a:srgbClr val="092565"/>
              </a:buClr>
              <a:buChar char="•"/>
              <a:defRPr sz="2000">
                <a:solidFill>
                  <a:srgbClr val="092565"/>
                </a:solidFill>
                <a:latin typeface="+mn-lt"/>
              </a:defRPr>
            </a:lvl9pPr>
          </a:lstStyle>
          <a:p>
            <a:pPr marL="342900" indent="-342900">
              <a:buFont typeface="Arial" panose="020B0604020202020204" pitchFamily="34" charset="0"/>
              <a:buChar char="•"/>
            </a:pPr>
            <a:r>
              <a:rPr lang="en-US" kern="0" dirty="0"/>
              <a:t>Adjust your W-4 if needed (Additional dependents)</a:t>
            </a:r>
          </a:p>
          <a:p>
            <a:pPr marL="342900" indent="-342900">
              <a:buFont typeface="Arial" panose="020B0604020202020204" pitchFamily="34" charset="0"/>
              <a:buChar char="•"/>
            </a:pPr>
            <a:r>
              <a:rPr lang="en-US" kern="0" dirty="0"/>
              <a:t>Check your Pay Slip to make sure correct amount taken out</a:t>
            </a:r>
          </a:p>
          <a:p>
            <a:pPr marL="342900" indent="-342900">
              <a:buFont typeface="Arial" panose="020B0604020202020204" pitchFamily="34" charset="0"/>
              <a:buChar char="•"/>
            </a:pPr>
            <a:r>
              <a:rPr lang="en-US" kern="0" dirty="0"/>
              <a:t>IRS Tax Withholding Calculator</a:t>
            </a:r>
          </a:p>
          <a:p>
            <a:pPr marL="693738" lvl="1" indent="-342900">
              <a:buFont typeface="Arial" panose="020B0604020202020204" pitchFamily="34" charset="0"/>
              <a:buChar char="•"/>
            </a:pPr>
            <a:r>
              <a:rPr lang="en-US" sz="2400" kern="0" dirty="0"/>
              <a:t>Capture all expected income: Bonus, Spouse outside employment</a:t>
            </a:r>
          </a:p>
          <a:p>
            <a:pPr marL="693738" lvl="1" indent="-342900">
              <a:buFont typeface="Arial" panose="020B0604020202020204" pitchFamily="34" charset="0"/>
              <a:buChar char="•"/>
            </a:pPr>
            <a:r>
              <a:rPr lang="en-US" sz="2400" u="sng" kern="0" dirty="0">
                <a:solidFill>
                  <a:schemeClr val="accent6"/>
                </a:solidFill>
              </a:rPr>
              <a:t>https://apps.irs.gov/app/tax-withholding-estimator</a:t>
            </a:r>
            <a:endParaRPr lang="en-US" sz="2400" b="1" u="sng" kern="0" dirty="0">
              <a:solidFill>
                <a:schemeClr val="accent6"/>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4228" t="11556" r="7849" b="7460"/>
          <a:stretch/>
        </p:blipFill>
        <p:spPr>
          <a:xfrm>
            <a:off x="7360164" y="42680"/>
            <a:ext cx="1783836" cy="846101"/>
          </a:xfrm>
          <a:prstGeom prst="rect">
            <a:avLst/>
          </a:prstGeom>
        </p:spPr>
      </p:pic>
    </p:spTree>
    <p:extLst>
      <p:ext uri="{BB962C8B-B14F-4D97-AF65-F5344CB8AC3E}">
        <p14:creationId xmlns:p14="http://schemas.microsoft.com/office/powerpoint/2010/main" val="151198206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C47F614-EDA7-0F76-D088-9CB3827C5B71}"/>
              </a:ext>
            </a:extLst>
          </p:cNvPr>
          <p:cNvGraphicFramePr>
            <a:graphicFrameLocks noGrp="1"/>
          </p:cNvGraphicFramePr>
          <p:nvPr>
            <p:extLst>
              <p:ext uri="{D42A27DB-BD31-4B8C-83A1-F6EECF244321}">
                <p14:modId xmlns:p14="http://schemas.microsoft.com/office/powerpoint/2010/main" val="2230438662"/>
              </p:ext>
            </p:extLst>
          </p:nvPr>
        </p:nvGraphicFramePr>
        <p:xfrm>
          <a:off x="553822" y="1504651"/>
          <a:ext cx="7698260" cy="3854314"/>
        </p:xfrm>
        <a:graphic>
          <a:graphicData uri="http://schemas.openxmlformats.org/drawingml/2006/table">
            <a:tbl>
              <a:tblPr>
                <a:tableStyleId>{284E427A-3D55-4303-BF80-6455036E1DE7}</a:tableStyleId>
              </a:tblPr>
              <a:tblGrid>
                <a:gridCol w="2892556">
                  <a:extLst>
                    <a:ext uri="{9D8B030D-6E8A-4147-A177-3AD203B41FA5}">
                      <a16:colId xmlns:a16="http://schemas.microsoft.com/office/drawing/2014/main" val="618994202"/>
                    </a:ext>
                  </a:extLst>
                </a:gridCol>
                <a:gridCol w="2402852">
                  <a:extLst>
                    <a:ext uri="{9D8B030D-6E8A-4147-A177-3AD203B41FA5}">
                      <a16:colId xmlns:a16="http://schemas.microsoft.com/office/drawing/2014/main" val="923614371"/>
                    </a:ext>
                  </a:extLst>
                </a:gridCol>
                <a:gridCol w="2402852">
                  <a:extLst>
                    <a:ext uri="{9D8B030D-6E8A-4147-A177-3AD203B41FA5}">
                      <a16:colId xmlns:a16="http://schemas.microsoft.com/office/drawing/2014/main" val="937717888"/>
                    </a:ext>
                  </a:extLst>
                </a:gridCol>
              </a:tblGrid>
              <a:tr h="0">
                <a:tc>
                  <a:txBody>
                    <a:bodyPr/>
                    <a:lstStyle/>
                    <a:p>
                      <a:pPr algn="l" fontAlgn="ctr"/>
                      <a:r>
                        <a:rPr lang="en-US" sz="2000" b="1">
                          <a:effectLst/>
                        </a:rPr>
                        <a:t>Filing Status</a:t>
                      </a:r>
                      <a:endParaRPr lang="en-US" sz="2000" b="0">
                        <a:effectLst/>
                        <a:latin typeface="inherit"/>
                      </a:endParaRPr>
                    </a:p>
                  </a:txBody>
                  <a:tcPr marL="49361" marR="49361" marT="35258" marB="35258" anchor="ctr"/>
                </a:tc>
                <a:tc>
                  <a:txBody>
                    <a:bodyPr/>
                    <a:lstStyle/>
                    <a:p>
                      <a:pPr algn="l" fontAlgn="ctr"/>
                      <a:r>
                        <a:rPr lang="en-US" sz="2000" b="1" dirty="0">
                          <a:effectLst/>
                        </a:rPr>
                        <a:t>2022 Standard Deduction</a:t>
                      </a:r>
                      <a:endParaRPr lang="en-US" sz="2000" b="0" dirty="0">
                        <a:effectLst/>
                        <a:latin typeface="inherit"/>
                      </a:endParaRPr>
                    </a:p>
                  </a:txBody>
                  <a:tcPr marL="49361" marR="49361" marT="35258" marB="35258"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2000" b="1" dirty="0">
                        <a:effectLs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2000" b="1" dirty="0">
                          <a:effectLst/>
                        </a:rPr>
                        <a:t>2023 Standard Deduction</a:t>
                      </a:r>
                    </a:p>
                    <a:p>
                      <a:pPr algn="l" fontAlgn="ctr"/>
                      <a:endParaRPr lang="en-US" sz="2000" b="0" dirty="0">
                        <a:effectLst/>
                        <a:latin typeface="inherit"/>
                      </a:endParaRPr>
                    </a:p>
                  </a:txBody>
                  <a:tcPr marL="49361" marR="49361" marT="35258" marB="35258" anchor="ctr"/>
                </a:tc>
                <a:extLst>
                  <a:ext uri="{0D108BD9-81ED-4DB2-BD59-A6C34878D82A}">
                    <a16:rowId xmlns:a16="http://schemas.microsoft.com/office/drawing/2014/main" val="970462806"/>
                  </a:ext>
                </a:extLst>
              </a:tr>
              <a:tr h="854865">
                <a:tc>
                  <a:txBody>
                    <a:bodyPr/>
                    <a:lstStyle/>
                    <a:p>
                      <a:pPr algn="l" fontAlgn="ctr"/>
                      <a:r>
                        <a:rPr lang="en-US" sz="2000" b="0" dirty="0">
                          <a:effectLst/>
                        </a:rPr>
                        <a:t>Single; Married Filing Separately</a:t>
                      </a:r>
                      <a:endParaRPr lang="en-US" sz="2000" b="0" dirty="0">
                        <a:effectLst/>
                        <a:latin typeface="inherit"/>
                      </a:endParaRPr>
                    </a:p>
                  </a:txBody>
                  <a:tcPr marL="49361" marR="49361" marT="35258" marB="35258" anchor="ctr"/>
                </a:tc>
                <a:tc>
                  <a:txBody>
                    <a:bodyPr/>
                    <a:lstStyle/>
                    <a:p>
                      <a:pPr algn="l" fontAlgn="ctr"/>
                      <a:r>
                        <a:rPr lang="en-US" sz="2000" b="0" dirty="0">
                          <a:effectLst/>
                        </a:rPr>
                        <a:t>$12,950</a:t>
                      </a:r>
                      <a:endParaRPr lang="en-US" sz="2000" b="0" dirty="0">
                        <a:effectLst/>
                        <a:latin typeface="inherit"/>
                      </a:endParaRPr>
                    </a:p>
                  </a:txBody>
                  <a:tcPr marL="49361" marR="49361" marT="35258" marB="35258" anchor="ctr"/>
                </a:tc>
                <a:tc>
                  <a:txBody>
                    <a:bodyPr/>
                    <a:lstStyle/>
                    <a:p>
                      <a:pPr algn="l" fontAlgn="ctr"/>
                      <a:r>
                        <a:rPr lang="en-US" sz="2000" b="0" dirty="0">
                          <a:effectLst/>
                          <a:latin typeface="+mn-lt"/>
                        </a:rPr>
                        <a:t>$13,850</a:t>
                      </a:r>
                    </a:p>
                  </a:txBody>
                  <a:tcPr marL="49361" marR="49361" marT="35258" marB="35258" anchor="ctr"/>
                </a:tc>
                <a:extLst>
                  <a:ext uri="{0D108BD9-81ED-4DB2-BD59-A6C34878D82A}">
                    <a16:rowId xmlns:a16="http://schemas.microsoft.com/office/drawing/2014/main" val="2930782721"/>
                  </a:ext>
                </a:extLst>
              </a:tr>
              <a:tr h="1115673">
                <a:tc>
                  <a:txBody>
                    <a:bodyPr/>
                    <a:lstStyle/>
                    <a:p>
                      <a:pPr algn="l" fontAlgn="ctr"/>
                      <a:r>
                        <a:rPr lang="en-US" sz="2000" b="0">
                          <a:effectLst/>
                        </a:rPr>
                        <a:t>Married Filing Jointly; Qualifying Widow(er)</a:t>
                      </a:r>
                      <a:endParaRPr lang="en-US" sz="2000" b="0">
                        <a:effectLst/>
                        <a:latin typeface="inherit"/>
                      </a:endParaRPr>
                    </a:p>
                  </a:txBody>
                  <a:tcPr marL="49361" marR="49361" marT="35258" marB="35258" anchor="ctr"/>
                </a:tc>
                <a:tc>
                  <a:txBody>
                    <a:bodyPr/>
                    <a:lstStyle/>
                    <a:p>
                      <a:pPr algn="l" fontAlgn="ctr"/>
                      <a:r>
                        <a:rPr lang="en-US" sz="2000" b="0" dirty="0">
                          <a:effectLst/>
                        </a:rPr>
                        <a:t>$25,900</a:t>
                      </a:r>
                      <a:endParaRPr lang="en-US" sz="2000" b="0" dirty="0">
                        <a:effectLst/>
                        <a:latin typeface="inherit"/>
                      </a:endParaRPr>
                    </a:p>
                  </a:txBody>
                  <a:tcPr marL="49361" marR="49361" marT="35258" marB="35258" anchor="ctr"/>
                </a:tc>
                <a:tc>
                  <a:txBody>
                    <a:bodyPr/>
                    <a:lstStyle/>
                    <a:p>
                      <a:pPr algn="l" fontAlgn="ctr"/>
                      <a:r>
                        <a:rPr lang="en-US" sz="2000" b="0" dirty="0">
                          <a:effectLst/>
                          <a:latin typeface="+mn-lt"/>
                          <a:cs typeface="Times New Roman" panose="02020603050405020304" pitchFamily="18" charset="0"/>
                        </a:rPr>
                        <a:t>$27,700</a:t>
                      </a:r>
                    </a:p>
                  </a:txBody>
                  <a:tcPr marL="49361" marR="49361" marT="35258" marB="35258" anchor="ctr"/>
                </a:tc>
                <a:extLst>
                  <a:ext uri="{0D108BD9-81ED-4DB2-BD59-A6C34878D82A}">
                    <a16:rowId xmlns:a16="http://schemas.microsoft.com/office/drawing/2014/main" val="1675908639"/>
                  </a:ext>
                </a:extLst>
              </a:tr>
              <a:tr h="594060">
                <a:tc>
                  <a:txBody>
                    <a:bodyPr/>
                    <a:lstStyle/>
                    <a:p>
                      <a:pPr algn="l" fontAlgn="ctr"/>
                      <a:r>
                        <a:rPr lang="en-US" sz="2000" b="0" dirty="0">
                          <a:effectLst/>
                        </a:rPr>
                        <a:t>Head of Household</a:t>
                      </a:r>
                      <a:endParaRPr lang="en-US" sz="2000" b="0" dirty="0">
                        <a:effectLst/>
                        <a:latin typeface="inherit"/>
                      </a:endParaRPr>
                    </a:p>
                  </a:txBody>
                  <a:tcPr marL="49361" marR="49361" marT="35258" marB="35258" anchor="ctr"/>
                </a:tc>
                <a:tc>
                  <a:txBody>
                    <a:bodyPr/>
                    <a:lstStyle/>
                    <a:p>
                      <a:pPr algn="l" fontAlgn="ctr"/>
                      <a:r>
                        <a:rPr lang="en-US" sz="2000" b="0" dirty="0">
                          <a:effectLst/>
                        </a:rPr>
                        <a:t>$19,400</a:t>
                      </a:r>
                      <a:endParaRPr lang="en-US" sz="2000" b="0" dirty="0">
                        <a:effectLst/>
                        <a:latin typeface="inherit"/>
                      </a:endParaRPr>
                    </a:p>
                  </a:txBody>
                  <a:tcPr marL="49361" marR="49361" marT="35258" marB="35258" anchor="ctr"/>
                </a:tc>
                <a:tc>
                  <a:txBody>
                    <a:bodyPr/>
                    <a:lstStyle/>
                    <a:p>
                      <a:pPr algn="l" fontAlgn="ctr"/>
                      <a:r>
                        <a:rPr lang="en-US" sz="2000" b="0" dirty="0">
                          <a:effectLst/>
                          <a:latin typeface="+mn-lt"/>
                        </a:rPr>
                        <a:t>$20,800</a:t>
                      </a:r>
                    </a:p>
                  </a:txBody>
                  <a:tcPr marL="49361" marR="49361" marT="35258" marB="35258" anchor="ctr"/>
                </a:tc>
                <a:extLst>
                  <a:ext uri="{0D108BD9-81ED-4DB2-BD59-A6C34878D82A}">
                    <a16:rowId xmlns:a16="http://schemas.microsoft.com/office/drawing/2014/main" val="1314756667"/>
                  </a:ext>
                </a:extLst>
              </a:tr>
            </a:tbl>
          </a:graphicData>
        </a:graphic>
      </p:graphicFrame>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4228" t="11556" r="7849" b="7460"/>
          <a:stretch/>
        </p:blipFill>
        <p:spPr>
          <a:xfrm>
            <a:off x="7360164" y="42680"/>
            <a:ext cx="1783836" cy="846101"/>
          </a:xfrm>
          <a:prstGeom prst="rect">
            <a:avLst/>
          </a:prstGeom>
        </p:spPr>
      </p:pic>
      <p:sp>
        <p:nvSpPr>
          <p:cNvPr id="5" name="Rectangle 1">
            <a:extLst>
              <a:ext uri="{FF2B5EF4-FFF2-40B4-BE49-F238E27FC236}">
                <a16:creationId xmlns:a16="http://schemas.microsoft.com/office/drawing/2014/main" id="{42090510-F356-160D-A282-81757E9615D5}"/>
              </a:ext>
            </a:extLst>
          </p:cNvPr>
          <p:cNvSpPr>
            <a:spLocks noChangeArrowheads="1"/>
          </p:cNvSpPr>
          <p:nvPr/>
        </p:nvSpPr>
        <p:spPr bwMode="auto">
          <a:xfrm>
            <a:off x="1130702" y="412157"/>
            <a:ext cx="6229462" cy="4766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42830" numCol="1" anchor="ctr" anchorCtr="0" compatLnSpc="1">
            <a:prstTxWarp prst="textNoShape">
              <a:avLst/>
            </a:prstTxWarp>
            <a:spAutoFit/>
          </a:bodyPr>
          <a:lstStyle/>
          <a:p>
            <a:pPr algn="ctr" defTabSz="685800" eaLnBrk="0" hangingPunct="0">
              <a:lnSpc>
                <a:spcPct val="90000"/>
              </a:lnSpc>
              <a:defRPr/>
            </a:pPr>
            <a:r>
              <a:rPr lang="en-US" altLang="en-US" sz="2400" b="1" dirty="0">
                <a:solidFill>
                  <a:srgbClr val="002060"/>
                </a:solidFill>
                <a:latin typeface="+mj-lt"/>
                <a:ea typeface="+mj-ea"/>
                <a:cs typeface="+mj-cs"/>
              </a:rPr>
              <a:t>2022 Standard Deduction Amounts</a:t>
            </a:r>
          </a:p>
        </p:txBody>
      </p:sp>
    </p:spTree>
    <p:extLst>
      <p:ext uri="{BB962C8B-B14F-4D97-AF65-F5344CB8AC3E}">
        <p14:creationId xmlns:p14="http://schemas.microsoft.com/office/powerpoint/2010/main" val="163262073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6AA6-0E17-02BF-B581-D1DD79D0FAB4}"/>
              </a:ext>
            </a:extLst>
          </p:cNvPr>
          <p:cNvSpPr>
            <a:spLocks noGrp="1"/>
          </p:cNvSpPr>
          <p:nvPr>
            <p:ph type="title"/>
          </p:nvPr>
        </p:nvSpPr>
        <p:spPr>
          <a:xfrm>
            <a:off x="457200" y="76200"/>
            <a:ext cx="8229600" cy="892175"/>
          </a:xfrm>
        </p:spPr>
        <p:txBody>
          <a:bodyPr/>
          <a:lstStyle/>
          <a:p>
            <a:pPr algn="ctr"/>
            <a:r>
              <a:rPr lang="en-US" dirty="0">
                <a:solidFill>
                  <a:srgbClr val="002060"/>
                </a:solidFill>
              </a:rPr>
              <a:t>Itemized Deductions</a:t>
            </a:r>
            <a:endParaRPr lang="en-US" dirty="0"/>
          </a:p>
        </p:txBody>
      </p:sp>
      <p:sp>
        <p:nvSpPr>
          <p:cNvPr id="3" name="Content Placeholder 2">
            <a:extLst>
              <a:ext uri="{FF2B5EF4-FFF2-40B4-BE49-F238E27FC236}">
                <a16:creationId xmlns:a16="http://schemas.microsoft.com/office/drawing/2014/main" id="{6CF54487-B56D-A162-8F30-C9C0C48D12CF}"/>
              </a:ext>
            </a:extLst>
          </p:cNvPr>
          <p:cNvSpPr>
            <a:spLocks noGrp="1"/>
          </p:cNvSpPr>
          <p:nvPr>
            <p:ph idx="1"/>
          </p:nvPr>
        </p:nvSpPr>
        <p:spPr>
          <a:xfrm>
            <a:off x="457200" y="1001895"/>
            <a:ext cx="7730067" cy="3925705"/>
          </a:xfrm>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Content Placeholder 2">
            <a:extLst>
              <a:ext uri="{FF2B5EF4-FFF2-40B4-BE49-F238E27FC236}">
                <a16:creationId xmlns:a16="http://schemas.microsoft.com/office/drawing/2014/main" id="{860DCFE4-1BFA-DE22-037D-6905D4B49121}"/>
              </a:ext>
            </a:extLst>
          </p:cNvPr>
          <p:cNvSpPr txBox="1">
            <a:spLocks/>
          </p:cNvSpPr>
          <p:nvPr/>
        </p:nvSpPr>
        <p:spPr bwMode="auto">
          <a:xfrm>
            <a:off x="1422400" y="1416430"/>
            <a:ext cx="5808133" cy="39257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50000"/>
              </a:spcBef>
              <a:spcAft>
                <a:spcPct val="0"/>
              </a:spcAft>
              <a:buClr>
                <a:srgbClr val="092565"/>
              </a:buClr>
              <a:defRPr sz="2400" b="1">
                <a:solidFill>
                  <a:srgbClr val="092565"/>
                </a:solidFill>
                <a:latin typeface="+mn-lt"/>
                <a:ea typeface="+mn-ea"/>
                <a:cs typeface="+mn-cs"/>
              </a:defRPr>
            </a:lvl1pPr>
            <a:lvl2pPr marL="579438" indent="-236538" algn="l" rtl="0" eaLnBrk="0" fontAlgn="base" hangingPunct="0">
              <a:spcBef>
                <a:spcPct val="50000"/>
              </a:spcBef>
              <a:spcAft>
                <a:spcPct val="0"/>
              </a:spcAft>
              <a:buClr>
                <a:srgbClr val="092565"/>
              </a:buClr>
              <a:buFont typeface="Times New Roman" pitchFamily="18" charset="0"/>
              <a:buChar char="–"/>
              <a:defRPr sz="2000">
                <a:solidFill>
                  <a:srgbClr val="092565"/>
                </a:solidFill>
                <a:latin typeface="+mn-lt"/>
              </a:defRPr>
            </a:lvl2pPr>
            <a:lvl3pPr marL="982663" indent="-231775" algn="l" rtl="0" eaLnBrk="0" fontAlgn="base" hangingPunct="0">
              <a:spcBef>
                <a:spcPct val="50000"/>
              </a:spcBef>
              <a:spcAft>
                <a:spcPct val="0"/>
              </a:spcAft>
              <a:buClr>
                <a:srgbClr val="092565"/>
              </a:buClr>
              <a:buChar char="•"/>
              <a:defRPr sz="2000">
                <a:solidFill>
                  <a:srgbClr val="092565"/>
                </a:solidFill>
                <a:latin typeface="+mn-lt"/>
              </a:defRPr>
            </a:lvl3pPr>
            <a:lvl4pPr marL="1328738" indent="-231775" algn="l" rtl="0" eaLnBrk="0" fontAlgn="base" hangingPunct="0">
              <a:spcBef>
                <a:spcPct val="50000"/>
              </a:spcBef>
              <a:spcAft>
                <a:spcPct val="0"/>
              </a:spcAft>
              <a:buClr>
                <a:srgbClr val="092565"/>
              </a:buClr>
              <a:buFont typeface="Times New Roman" pitchFamily="18" charset="0"/>
              <a:buChar char="–"/>
              <a:defRPr sz="2000">
                <a:solidFill>
                  <a:srgbClr val="092565"/>
                </a:solidFill>
                <a:latin typeface="+mn-lt"/>
              </a:defRPr>
            </a:lvl4pPr>
            <a:lvl5pPr marL="1611313" indent="-168275" algn="l" rtl="0" eaLnBrk="0" fontAlgn="base" hangingPunct="0">
              <a:spcBef>
                <a:spcPct val="50000"/>
              </a:spcBef>
              <a:spcAft>
                <a:spcPct val="0"/>
              </a:spcAft>
              <a:buClr>
                <a:srgbClr val="092565"/>
              </a:buClr>
              <a:buChar char="•"/>
              <a:defRPr sz="2000">
                <a:solidFill>
                  <a:srgbClr val="092565"/>
                </a:solidFill>
                <a:latin typeface="+mn-lt"/>
              </a:defRPr>
            </a:lvl5pPr>
            <a:lvl6pPr marL="2068513" indent="-168275" algn="l" rtl="0" fontAlgn="base">
              <a:spcBef>
                <a:spcPct val="50000"/>
              </a:spcBef>
              <a:spcAft>
                <a:spcPct val="0"/>
              </a:spcAft>
              <a:buClr>
                <a:srgbClr val="092565"/>
              </a:buClr>
              <a:buChar char="•"/>
              <a:defRPr sz="2000">
                <a:solidFill>
                  <a:srgbClr val="092565"/>
                </a:solidFill>
                <a:latin typeface="+mn-lt"/>
              </a:defRPr>
            </a:lvl6pPr>
            <a:lvl7pPr marL="2525713" indent="-168275" algn="l" rtl="0" fontAlgn="base">
              <a:spcBef>
                <a:spcPct val="50000"/>
              </a:spcBef>
              <a:spcAft>
                <a:spcPct val="0"/>
              </a:spcAft>
              <a:buClr>
                <a:srgbClr val="092565"/>
              </a:buClr>
              <a:buChar char="•"/>
              <a:defRPr sz="2000">
                <a:solidFill>
                  <a:srgbClr val="092565"/>
                </a:solidFill>
                <a:latin typeface="+mn-lt"/>
              </a:defRPr>
            </a:lvl7pPr>
            <a:lvl8pPr marL="2982913" indent="-168275" algn="l" rtl="0" fontAlgn="base">
              <a:spcBef>
                <a:spcPct val="50000"/>
              </a:spcBef>
              <a:spcAft>
                <a:spcPct val="0"/>
              </a:spcAft>
              <a:buClr>
                <a:srgbClr val="092565"/>
              </a:buClr>
              <a:buChar char="•"/>
              <a:defRPr sz="2000">
                <a:solidFill>
                  <a:srgbClr val="092565"/>
                </a:solidFill>
                <a:latin typeface="+mn-lt"/>
              </a:defRPr>
            </a:lvl8pPr>
            <a:lvl9pPr marL="3440113" indent="-168275" algn="l" rtl="0" fontAlgn="base">
              <a:spcBef>
                <a:spcPct val="50000"/>
              </a:spcBef>
              <a:spcAft>
                <a:spcPct val="0"/>
              </a:spcAft>
              <a:buClr>
                <a:srgbClr val="092565"/>
              </a:buClr>
              <a:buChar char="•"/>
              <a:defRPr sz="2000">
                <a:solidFill>
                  <a:srgbClr val="092565"/>
                </a:solidFill>
                <a:latin typeface="+mn-lt"/>
              </a:defRPr>
            </a:lvl9pPr>
          </a:lstStyle>
          <a:p>
            <a:pPr marL="342900" indent="-342900">
              <a:buFont typeface="Arial" panose="020B0604020202020204" pitchFamily="34" charset="0"/>
              <a:buChar char="•"/>
            </a:pPr>
            <a:r>
              <a:rPr lang="en-US" kern="0" dirty="0"/>
              <a:t>Deductions may include:</a:t>
            </a:r>
          </a:p>
          <a:p>
            <a:pPr marL="1096963" lvl="2" indent="-342900">
              <a:buFont typeface="Arial" panose="020B0604020202020204" pitchFamily="34" charset="0"/>
              <a:buChar char="•"/>
            </a:pPr>
            <a:r>
              <a:rPr lang="en-US" sz="2400" kern="0" dirty="0"/>
              <a:t>Medical and Dental Expenses</a:t>
            </a:r>
          </a:p>
          <a:p>
            <a:pPr marL="1096963" lvl="2" indent="-342900">
              <a:buFont typeface="Arial" panose="020B0604020202020204" pitchFamily="34" charset="0"/>
              <a:buChar char="•"/>
            </a:pPr>
            <a:r>
              <a:rPr lang="en-US" sz="2400" kern="0" dirty="0"/>
              <a:t>State and Local Income Taxes</a:t>
            </a:r>
          </a:p>
          <a:p>
            <a:pPr marL="1096963" lvl="2" indent="-342900">
              <a:buFont typeface="Arial" panose="020B0604020202020204" pitchFamily="34" charset="0"/>
              <a:buChar char="•"/>
            </a:pPr>
            <a:r>
              <a:rPr lang="en-US" sz="2400" kern="0" dirty="0"/>
              <a:t>Home Mortgage Interest Paid</a:t>
            </a:r>
          </a:p>
          <a:p>
            <a:pPr marL="1096963" lvl="2" indent="-342900">
              <a:buFont typeface="Arial" panose="020B0604020202020204" pitchFamily="34" charset="0"/>
              <a:buChar char="•"/>
            </a:pPr>
            <a:r>
              <a:rPr lang="en-US" sz="2400" kern="0" dirty="0"/>
              <a:t>Charitable Donations</a:t>
            </a:r>
          </a:p>
          <a:p>
            <a:pPr marL="1096963" lvl="2" indent="-342900">
              <a:buFont typeface="Arial" panose="020B0604020202020204" pitchFamily="34" charset="0"/>
              <a:buChar char="•"/>
            </a:pPr>
            <a:r>
              <a:rPr lang="en-US" sz="2400" kern="0" dirty="0"/>
              <a:t>Casualty and Theft Losses</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4228" t="11556" r="7849" b="7460"/>
          <a:stretch/>
        </p:blipFill>
        <p:spPr>
          <a:xfrm>
            <a:off x="7360164" y="42680"/>
            <a:ext cx="1783836" cy="846101"/>
          </a:xfrm>
          <a:prstGeom prst="rect">
            <a:avLst/>
          </a:prstGeom>
        </p:spPr>
      </p:pic>
    </p:spTree>
    <p:extLst>
      <p:ext uri="{BB962C8B-B14F-4D97-AF65-F5344CB8AC3E}">
        <p14:creationId xmlns:p14="http://schemas.microsoft.com/office/powerpoint/2010/main" val="118527414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B993C5F8-AAE2-5342-4EBD-8E841B17828B}"/>
              </a:ext>
            </a:extLst>
          </p:cNvPr>
          <p:cNvGraphicFramePr>
            <a:graphicFrameLocks noGrp="1"/>
          </p:cNvGraphicFramePr>
          <p:nvPr>
            <p:extLst>
              <p:ext uri="{D42A27DB-BD31-4B8C-83A1-F6EECF244321}">
                <p14:modId xmlns:p14="http://schemas.microsoft.com/office/powerpoint/2010/main" val="2628907308"/>
              </p:ext>
            </p:extLst>
          </p:nvPr>
        </p:nvGraphicFramePr>
        <p:xfrm>
          <a:off x="423219" y="1401519"/>
          <a:ext cx="8297561" cy="3620900"/>
        </p:xfrm>
        <a:graphic>
          <a:graphicData uri="http://schemas.openxmlformats.org/drawingml/2006/table">
            <a:tbl>
              <a:tblPr firstRow="1" firstCol="1" bandRow="1">
                <a:tableStyleId>{8A107856-5554-42FB-B03E-39F5DBC370BA}</a:tableStyleId>
              </a:tblPr>
              <a:tblGrid>
                <a:gridCol w="877487">
                  <a:extLst>
                    <a:ext uri="{9D8B030D-6E8A-4147-A177-3AD203B41FA5}">
                      <a16:colId xmlns:a16="http://schemas.microsoft.com/office/drawing/2014/main" val="2871183245"/>
                    </a:ext>
                  </a:extLst>
                </a:gridCol>
                <a:gridCol w="2473358">
                  <a:extLst>
                    <a:ext uri="{9D8B030D-6E8A-4147-A177-3AD203B41FA5}">
                      <a16:colId xmlns:a16="http://schemas.microsoft.com/office/drawing/2014/main" val="632677415"/>
                    </a:ext>
                  </a:extLst>
                </a:gridCol>
                <a:gridCol w="2388182">
                  <a:extLst>
                    <a:ext uri="{9D8B030D-6E8A-4147-A177-3AD203B41FA5}">
                      <a16:colId xmlns:a16="http://schemas.microsoft.com/office/drawing/2014/main" val="2938257590"/>
                    </a:ext>
                  </a:extLst>
                </a:gridCol>
                <a:gridCol w="2558534">
                  <a:extLst>
                    <a:ext uri="{9D8B030D-6E8A-4147-A177-3AD203B41FA5}">
                      <a16:colId xmlns:a16="http://schemas.microsoft.com/office/drawing/2014/main" val="584415401"/>
                    </a:ext>
                  </a:extLst>
                </a:gridCol>
              </a:tblGrid>
              <a:tr h="347009">
                <a:tc>
                  <a:txBody>
                    <a:bodyPr/>
                    <a:lstStyle/>
                    <a:p>
                      <a:pPr marL="0" marR="0">
                        <a:lnSpc>
                          <a:spcPts val="1350"/>
                        </a:lnSpc>
                        <a:spcBef>
                          <a:spcPts val="0"/>
                        </a:spcBef>
                        <a:spcAft>
                          <a:spcPts val="800"/>
                        </a:spcAft>
                      </a:pPr>
                      <a:r>
                        <a:rPr lang="en-US" sz="1400" dirty="0">
                          <a:effectLst/>
                        </a:rPr>
                        <a:t>Tax 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tc>
                  <a:txBody>
                    <a:bodyPr/>
                    <a:lstStyle/>
                    <a:p>
                      <a:pPr marL="0" marR="0">
                        <a:lnSpc>
                          <a:spcPts val="1350"/>
                        </a:lnSpc>
                        <a:spcBef>
                          <a:spcPts val="0"/>
                        </a:spcBef>
                        <a:spcAft>
                          <a:spcPts val="800"/>
                        </a:spcAft>
                      </a:pPr>
                      <a:r>
                        <a:rPr lang="en-US" sz="1400" dirty="0">
                          <a:effectLst/>
                        </a:rPr>
                        <a:t>Taxable Income (Single)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tc>
                  <a:txBody>
                    <a:bodyPr/>
                    <a:lstStyle/>
                    <a:p>
                      <a:pPr marL="0" marR="0">
                        <a:lnSpc>
                          <a:spcPts val="1350"/>
                        </a:lnSpc>
                        <a:spcBef>
                          <a:spcPts val="0"/>
                        </a:spcBef>
                        <a:spcAft>
                          <a:spcPts val="800"/>
                        </a:spcAft>
                      </a:pPr>
                      <a:r>
                        <a:rPr lang="en-US" sz="1400" dirty="0">
                          <a:effectLst/>
                        </a:rPr>
                        <a:t>Taxable Income (Married Filing Jointly)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tc>
                  <a:txBody>
                    <a:bodyPr/>
                    <a:lstStyle/>
                    <a:p>
                      <a:pPr marL="0" marR="0">
                        <a:lnSpc>
                          <a:spcPts val="1350"/>
                        </a:lnSpc>
                        <a:spcBef>
                          <a:spcPts val="0"/>
                        </a:spcBef>
                        <a:spcAft>
                          <a:spcPts val="800"/>
                        </a:spcAft>
                      </a:pPr>
                      <a:r>
                        <a:rPr lang="en-US" sz="1400" dirty="0">
                          <a:effectLst/>
                        </a:rPr>
                        <a:t>Taxable Income (Head of Household)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extLst>
                  <a:ext uri="{0D108BD9-81ED-4DB2-BD59-A6C34878D82A}">
                    <a16:rowId xmlns:a16="http://schemas.microsoft.com/office/drawing/2014/main" val="274170939"/>
                  </a:ext>
                </a:extLst>
              </a:tr>
              <a:tr h="445870">
                <a:tc>
                  <a:txBody>
                    <a:bodyPr/>
                    <a:lstStyle/>
                    <a:p>
                      <a:pPr marL="0" marR="0">
                        <a:lnSpc>
                          <a:spcPts val="1350"/>
                        </a:lnSpc>
                        <a:spcBef>
                          <a:spcPts val="0"/>
                        </a:spcBef>
                        <a:spcAft>
                          <a:spcPts val="800"/>
                        </a:spcAft>
                      </a:pPr>
                      <a:r>
                        <a:rPr lang="en-US" sz="1400" dirty="0">
                          <a:effectLst/>
                        </a:rPr>
                        <a:t>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tc>
                  <a:txBody>
                    <a:bodyPr/>
                    <a:lstStyle/>
                    <a:p>
                      <a:pPr marL="0" marR="0">
                        <a:lnSpc>
                          <a:spcPts val="1350"/>
                        </a:lnSpc>
                        <a:spcBef>
                          <a:spcPts val="0"/>
                        </a:spcBef>
                        <a:spcAft>
                          <a:spcPts val="800"/>
                        </a:spcAft>
                      </a:pPr>
                      <a:r>
                        <a:rPr lang="en-US" sz="1400" baseline="0">
                          <a:effectLst/>
                        </a:rPr>
                        <a:t>Up to $10,275</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tc>
                  <a:txBody>
                    <a:bodyPr/>
                    <a:lstStyle/>
                    <a:p>
                      <a:pPr marL="0" marR="0">
                        <a:lnSpc>
                          <a:spcPts val="1350"/>
                        </a:lnSpc>
                        <a:spcBef>
                          <a:spcPts val="0"/>
                        </a:spcBef>
                        <a:spcAft>
                          <a:spcPts val="800"/>
                        </a:spcAft>
                      </a:pPr>
                      <a:r>
                        <a:rPr lang="en-US" sz="1400" baseline="0" dirty="0">
                          <a:effectLst/>
                        </a:rPr>
                        <a:t>Up to $20,550</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tc>
                  <a:txBody>
                    <a:bodyPr/>
                    <a:lstStyle/>
                    <a:p>
                      <a:pPr marL="0" marR="0">
                        <a:lnSpc>
                          <a:spcPts val="1350"/>
                        </a:lnSpc>
                        <a:spcBef>
                          <a:spcPts val="0"/>
                        </a:spcBef>
                        <a:spcAft>
                          <a:spcPts val="800"/>
                        </a:spcAft>
                      </a:pPr>
                      <a:r>
                        <a:rPr lang="en-US" sz="1400" baseline="0" dirty="0">
                          <a:effectLst/>
                        </a:rPr>
                        <a:t>Up to $14,650</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extLst>
                  <a:ext uri="{0D108BD9-81ED-4DB2-BD59-A6C34878D82A}">
                    <a16:rowId xmlns:a16="http://schemas.microsoft.com/office/drawing/2014/main" val="2007894536"/>
                  </a:ext>
                </a:extLst>
              </a:tr>
              <a:tr h="445870">
                <a:tc>
                  <a:txBody>
                    <a:bodyPr/>
                    <a:lstStyle/>
                    <a:p>
                      <a:pPr marL="0" marR="0">
                        <a:lnSpc>
                          <a:spcPts val="1350"/>
                        </a:lnSpc>
                        <a:spcBef>
                          <a:spcPts val="0"/>
                        </a:spcBef>
                        <a:spcAft>
                          <a:spcPts val="800"/>
                        </a:spcAft>
                      </a:pPr>
                      <a:r>
                        <a:rPr lang="en-US" sz="1400">
                          <a:effectLst/>
                        </a:rPr>
                        <a:t>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tc>
                  <a:txBody>
                    <a:bodyPr/>
                    <a:lstStyle/>
                    <a:p>
                      <a:pPr marL="0" marR="0">
                        <a:lnSpc>
                          <a:spcPts val="1350"/>
                        </a:lnSpc>
                        <a:spcBef>
                          <a:spcPts val="0"/>
                        </a:spcBef>
                        <a:spcAft>
                          <a:spcPts val="800"/>
                        </a:spcAft>
                      </a:pPr>
                      <a:r>
                        <a:rPr lang="en-US" sz="1400" baseline="0">
                          <a:effectLst/>
                        </a:rPr>
                        <a:t>$10,276 to $41,775</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tc>
                  <a:txBody>
                    <a:bodyPr/>
                    <a:lstStyle/>
                    <a:p>
                      <a:pPr marL="0" marR="0">
                        <a:lnSpc>
                          <a:spcPts val="1350"/>
                        </a:lnSpc>
                        <a:spcBef>
                          <a:spcPts val="0"/>
                        </a:spcBef>
                        <a:spcAft>
                          <a:spcPts val="800"/>
                        </a:spcAft>
                      </a:pPr>
                      <a:r>
                        <a:rPr lang="en-US" sz="1400" baseline="0">
                          <a:effectLst/>
                        </a:rPr>
                        <a:t>$20,551 to $83,550</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tc>
                  <a:txBody>
                    <a:bodyPr/>
                    <a:lstStyle/>
                    <a:p>
                      <a:pPr marL="0" marR="0">
                        <a:lnSpc>
                          <a:spcPts val="1350"/>
                        </a:lnSpc>
                        <a:spcBef>
                          <a:spcPts val="0"/>
                        </a:spcBef>
                        <a:spcAft>
                          <a:spcPts val="800"/>
                        </a:spcAft>
                      </a:pPr>
                      <a:r>
                        <a:rPr lang="en-US" sz="1400" baseline="0">
                          <a:effectLst/>
                        </a:rPr>
                        <a:t>$14,651 to $55,900</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extLst>
                  <a:ext uri="{0D108BD9-81ED-4DB2-BD59-A6C34878D82A}">
                    <a16:rowId xmlns:a16="http://schemas.microsoft.com/office/drawing/2014/main" val="4226419768"/>
                  </a:ext>
                </a:extLst>
              </a:tr>
              <a:tr h="445870">
                <a:tc>
                  <a:txBody>
                    <a:bodyPr/>
                    <a:lstStyle/>
                    <a:p>
                      <a:pPr marL="0" marR="0">
                        <a:lnSpc>
                          <a:spcPts val="1350"/>
                        </a:lnSpc>
                        <a:spcBef>
                          <a:spcPts val="0"/>
                        </a:spcBef>
                        <a:spcAft>
                          <a:spcPts val="800"/>
                        </a:spcAft>
                      </a:pPr>
                      <a:r>
                        <a:rPr lang="en-US" sz="1400" dirty="0">
                          <a:effectLst/>
                        </a:rPr>
                        <a:t>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tc>
                  <a:txBody>
                    <a:bodyPr/>
                    <a:lstStyle/>
                    <a:p>
                      <a:pPr marL="0" marR="0">
                        <a:lnSpc>
                          <a:spcPts val="1350"/>
                        </a:lnSpc>
                        <a:spcBef>
                          <a:spcPts val="0"/>
                        </a:spcBef>
                        <a:spcAft>
                          <a:spcPts val="800"/>
                        </a:spcAft>
                      </a:pPr>
                      <a:r>
                        <a:rPr lang="en-US" sz="1400" baseline="0">
                          <a:effectLst/>
                        </a:rPr>
                        <a:t>$41,776 to $89,075</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tc>
                  <a:txBody>
                    <a:bodyPr/>
                    <a:lstStyle/>
                    <a:p>
                      <a:pPr marL="0" marR="0">
                        <a:lnSpc>
                          <a:spcPts val="1350"/>
                        </a:lnSpc>
                        <a:spcBef>
                          <a:spcPts val="0"/>
                        </a:spcBef>
                        <a:spcAft>
                          <a:spcPts val="800"/>
                        </a:spcAft>
                      </a:pPr>
                      <a:r>
                        <a:rPr lang="en-US" sz="1400" baseline="0">
                          <a:effectLst/>
                        </a:rPr>
                        <a:t>$83,551 to $178,150</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tc>
                  <a:txBody>
                    <a:bodyPr/>
                    <a:lstStyle/>
                    <a:p>
                      <a:pPr marL="0" marR="0">
                        <a:lnSpc>
                          <a:spcPts val="1350"/>
                        </a:lnSpc>
                        <a:spcBef>
                          <a:spcPts val="0"/>
                        </a:spcBef>
                        <a:spcAft>
                          <a:spcPts val="800"/>
                        </a:spcAft>
                      </a:pPr>
                      <a:r>
                        <a:rPr lang="en-US" sz="1400" baseline="0" dirty="0">
                          <a:effectLst/>
                        </a:rPr>
                        <a:t>$55,901 to $89,050</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extLst>
                  <a:ext uri="{0D108BD9-81ED-4DB2-BD59-A6C34878D82A}">
                    <a16:rowId xmlns:a16="http://schemas.microsoft.com/office/drawing/2014/main" val="1285127790"/>
                  </a:ext>
                </a:extLst>
              </a:tr>
              <a:tr h="445870">
                <a:tc>
                  <a:txBody>
                    <a:bodyPr/>
                    <a:lstStyle/>
                    <a:p>
                      <a:pPr marL="0" marR="0">
                        <a:lnSpc>
                          <a:spcPts val="1350"/>
                        </a:lnSpc>
                        <a:spcBef>
                          <a:spcPts val="0"/>
                        </a:spcBef>
                        <a:spcAft>
                          <a:spcPts val="800"/>
                        </a:spcAft>
                      </a:pPr>
                      <a:r>
                        <a:rPr lang="en-US" sz="1400">
                          <a:effectLst/>
                        </a:rPr>
                        <a:t>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tc>
                  <a:txBody>
                    <a:bodyPr/>
                    <a:lstStyle/>
                    <a:p>
                      <a:pPr marL="0" marR="0">
                        <a:lnSpc>
                          <a:spcPts val="1350"/>
                        </a:lnSpc>
                        <a:spcBef>
                          <a:spcPts val="0"/>
                        </a:spcBef>
                        <a:spcAft>
                          <a:spcPts val="800"/>
                        </a:spcAft>
                      </a:pPr>
                      <a:r>
                        <a:rPr lang="en-US" sz="1400" baseline="0">
                          <a:effectLst/>
                        </a:rPr>
                        <a:t>$89,076 to $170,050</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tc>
                  <a:txBody>
                    <a:bodyPr/>
                    <a:lstStyle/>
                    <a:p>
                      <a:pPr marL="0" marR="0">
                        <a:lnSpc>
                          <a:spcPts val="1350"/>
                        </a:lnSpc>
                        <a:spcBef>
                          <a:spcPts val="0"/>
                        </a:spcBef>
                        <a:spcAft>
                          <a:spcPts val="800"/>
                        </a:spcAft>
                      </a:pPr>
                      <a:r>
                        <a:rPr lang="en-US" sz="1400" baseline="0">
                          <a:effectLst/>
                        </a:rPr>
                        <a:t>$178,151 to $340,100</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tc>
                  <a:txBody>
                    <a:bodyPr/>
                    <a:lstStyle/>
                    <a:p>
                      <a:pPr marL="0" marR="0">
                        <a:lnSpc>
                          <a:spcPts val="1350"/>
                        </a:lnSpc>
                        <a:spcBef>
                          <a:spcPts val="0"/>
                        </a:spcBef>
                        <a:spcAft>
                          <a:spcPts val="800"/>
                        </a:spcAft>
                      </a:pPr>
                      <a:r>
                        <a:rPr lang="en-US" sz="1400" baseline="0">
                          <a:effectLst/>
                        </a:rPr>
                        <a:t>$89,051 to $170,050</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extLst>
                  <a:ext uri="{0D108BD9-81ED-4DB2-BD59-A6C34878D82A}">
                    <a16:rowId xmlns:a16="http://schemas.microsoft.com/office/drawing/2014/main" val="3357434796"/>
                  </a:ext>
                </a:extLst>
              </a:tr>
              <a:tr h="445870">
                <a:tc>
                  <a:txBody>
                    <a:bodyPr/>
                    <a:lstStyle/>
                    <a:p>
                      <a:pPr marL="0" marR="0">
                        <a:lnSpc>
                          <a:spcPts val="1350"/>
                        </a:lnSpc>
                        <a:spcBef>
                          <a:spcPts val="0"/>
                        </a:spcBef>
                        <a:spcAft>
                          <a:spcPts val="800"/>
                        </a:spcAft>
                      </a:pPr>
                      <a:r>
                        <a:rPr lang="en-US" sz="1400">
                          <a:effectLst/>
                        </a:rPr>
                        <a:t>32%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tc>
                  <a:txBody>
                    <a:bodyPr/>
                    <a:lstStyle/>
                    <a:p>
                      <a:pPr marL="0" marR="0">
                        <a:lnSpc>
                          <a:spcPts val="1350"/>
                        </a:lnSpc>
                        <a:spcBef>
                          <a:spcPts val="0"/>
                        </a:spcBef>
                        <a:spcAft>
                          <a:spcPts val="800"/>
                        </a:spcAft>
                      </a:pPr>
                      <a:r>
                        <a:rPr lang="en-US" sz="1400" baseline="0">
                          <a:effectLst/>
                        </a:rPr>
                        <a:t>$170,051 to $215,950</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tc>
                  <a:txBody>
                    <a:bodyPr/>
                    <a:lstStyle/>
                    <a:p>
                      <a:pPr marL="0" marR="0">
                        <a:lnSpc>
                          <a:spcPts val="1350"/>
                        </a:lnSpc>
                        <a:spcBef>
                          <a:spcPts val="0"/>
                        </a:spcBef>
                        <a:spcAft>
                          <a:spcPts val="800"/>
                        </a:spcAft>
                      </a:pPr>
                      <a:r>
                        <a:rPr lang="en-US" sz="1400" baseline="0">
                          <a:effectLst/>
                        </a:rPr>
                        <a:t>$340,101 to $431,900</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tc>
                  <a:txBody>
                    <a:bodyPr/>
                    <a:lstStyle/>
                    <a:p>
                      <a:pPr marL="0" marR="0">
                        <a:lnSpc>
                          <a:spcPts val="1350"/>
                        </a:lnSpc>
                        <a:spcBef>
                          <a:spcPts val="0"/>
                        </a:spcBef>
                        <a:spcAft>
                          <a:spcPts val="800"/>
                        </a:spcAft>
                      </a:pPr>
                      <a:r>
                        <a:rPr lang="en-US" sz="1400" baseline="0">
                          <a:effectLst/>
                        </a:rPr>
                        <a:t>$170,051 to $215,950</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extLst>
                  <a:ext uri="{0D108BD9-81ED-4DB2-BD59-A6C34878D82A}">
                    <a16:rowId xmlns:a16="http://schemas.microsoft.com/office/drawing/2014/main" val="1565042046"/>
                  </a:ext>
                </a:extLst>
              </a:tr>
              <a:tr h="445870">
                <a:tc>
                  <a:txBody>
                    <a:bodyPr/>
                    <a:lstStyle/>
                    <a:p>
                      <a:pPr marL="0" marR="0">
                        <a:lnSpc>
                          <a:spcPts val="1350"/>
                        </a:lnSpc>
                        <a:spcBef>
                          <a:spcPts val="0"/>
                        </a:spcBef>
                        <a:spcAft>
                          <a:spcPts val="800"/>
                        </a:spcAft>
                      </a:pPr>
                      <a:r>
                        <a:rPr lang="en-US" sz="1400">
                          <a:effectLst/>
                        </a:rPr>
                        <a:t>35%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tc>
                  <a:txBody>
                    <a:bodyPr/>
                    <a:lstStyle/>
                    <a:p>
                      <a:pPr marL="0" marR="0">
                        <a:lnSpc>
                          <a:spcPts val="1350"/>
                        </a:lnSpc>
                        <a:spcBef>
                          <a:spcPts val="0"/>
                        </a:spcBef>
                        <a:spcAft>
                          <a:spcPts val="800"/>
                        </a:spcAft>
                      </a:pPr>
                      <a:r>
                        <a:rPr lang="en-US" sz="1400" baseline="0">
                          <a:effectLst/>
                        </a:rPr>
                        <a:t>$215,951 to $539,900</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tc>
                  <a:txBody>
                    <a:bodyPr/>
                    <a:lstStyle/>
                    <a:p>
                      <a:pPr marL="0" marR="0">
                        <a:lnSpc>
                          <a:spcPts val="1350"/>
                        </a:lnSpc>
                        <a:spcBef>
                          <a:spcPts val="0"/>
                        </a:spcBef>
                        <a:spcAft>
                          <a:spcPts val="800"/>
                        </a:spcAft>
                      </a:pPr>
                      <a:r>
                        <a:rPr lang="en-US" sz="1400" baseline="0">
                          <a:effectLst/>
                        </a:rPr>
                        <a:t>$431,901 to $647,850</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tc>
                  <a:txBody>
                    <a:bodyPr/>
                    <a:lstStyle/>
                    <a:p>
                      <a:pPr marL="0" marR="0">
                        <a:lnSpc>
                          <a:spcPts val="1350"/>
                        </a:lnSpc>
                        <a:spcBef>
                          <a:spcPts val="0"/>
                        </a:spcBef>
                        <a:spcAft>
                          <a:spcPts val="800"/>
                        </a:spcAft>
                      </a:pPr>
                      <a:r>
                        <a:rPr lang="en-US" sz="1400" baseline="0">
                          <a:effectLst/>
                        </a:rPr>
                        <a:t>$215,951 to $539,900</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extLst>
                  <a:ext uri="{0D108BD9-81ED-4DB2-BD59-A6C34878D82A}">
                    <a16:rowId xmlns:a16="http://schemas.microsoft.com/office/drawing/2014/main" val="246489341"/>
                  </a:ext>
                </a:extLst>
              </a:tr>
              <a:tr h="445870">
                <a:tc>
                  <a:txBody>
                    <a:bodyPr/>
                    <a:lstStyle/>
                    <a:p>
                      <a:pPr marL="0" marR="0">
                        <a:lnSpc>
                          <a:spcPts val="1350"/>
                        </a:lnSpc>
                        <a:spcBef>
                          <a:spcPts val="0"/>
                        </a:spcBef>
                        <a:spcAft>
                          <a:spcPts val="800"/>
                        </a:spcAft>
                      </a:pPr>
                      <a:r>
                        <a:rPr lang="en-US" sz="1400">
                          <a:effectLst/>
                        </a:rPr>
                        <a:t>37%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tc>
                  <a:txBody>
                    <a:bodyPr/>
                    <a:lstStyle/>
                    <a:p>
                      <a:pPr marL="0" marR="0">
                        <a:lnSpc>
                          <a:spcPts val="1350"/>
                        </a:lnSpc>
                        <a:spcBef>
                          <a:spcPts val="0"/>
                        </a:spcBef>
                        <a:spcAft>
                          <a:spcPts val="800"/>
                        </a:spcAft>
                      </a:pPr>
                      <a:r>
                        <a:rPr lang="en-US" sz="1400" baseline="0">
                          <a:effectLst/>
                        </a:rPr>
                        <a:t>Over $539,900</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tc>
                  <a:txBody>
                    <a:bodyPr/>
                    <a:lstStyle/>
                    <a:p>
                      <a:pPr marL="0" marR="0">
                        <a:lnSpc>
                          <a:spcPts val="1350"/>
                        </a:lnSpc>
                        <a:spcBef>
                          <a:spcPts val="0"/>
                        </a:spcBef>
                        <a:spcAft>
                          <a:spcPts val="800"/>
                        </a:spcAft>
                      </a:pPr>
                      <a:r>
                        <a:rPr lang="en-US" sz="1400" baseline="0">
                          <a:effectLst/>
                        </a:rPr>
                        <a:t>Over $647,850</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tc>
                  <a:txBody>
                    <a:bodyPr/>
                    <a:lstStyle/>
                    <a:p>
                      <a:pPr marL="0" marR="0">
                        <a:lnSpc>
                          <a:spcPts val="1350"/>
                        </a:lnSpc>
                        <a:spcBef>
                          <a:spcPts val="0"/>
                        </a:spcBef>
                        <a:spcAft>
                          <a:spcPts val="800"/>
                        </a:spcAft>
                      </a:pPr>
                      <a:r>
                        <a:rPr lang="en-US" sz="1400" baseline="0" dirty="0">
                          <a:effectLst/>
                        </a:rPr>
                        <a:t>Over $539,900</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100013" marR="100013" marT="71438" marB="71438" anchor="ctr"/>
                </a:tc>
                <a:extLst>
                  <a:ext uri="{0D108BD9-81ED-4DB2-BD59-A6C34878D82A}">
                    <a16:rowId xmlns:a16="http://schemas.microsoft.com/office/drawing/2014/main" val="2557222427"/>
                  </a:ext>
                </a:extLst>
              </a:tr>
            </a:tbl>
          </a:graphicData>
        </a:graphic>
      </p:graphicFrame>
      <p:sp>
        <p:nvSpPr>
          <p:cNvPr id="11" name="Rectangle 1">
            <a:extLst>
              <a:ext uri="{FF2B5EF4-FFF2-40B4-BE49-F238E27FC236}">
                <a16:creationId xmlns:a16="http://schemas.microsoft.com/office/drawing/2014/main" id="{42090510-F356-160D-A282-81757E9615D5}"/>
              </a:ext>
            </a:extLst>
          </p:cNvPr>
          <p:cNvSpPr>
            <a:spLocks noChangeArrowheads="1"/>
          </p:cNvSpPr>
          <p:nvPr/>
        </p:nvSpPr>
        <p:spPr bwMode="auto">
          <a:xfrm>
            <a:off x="965996" y="273248"/>
            <a:ext cx="7039970" cy="5320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42830" numCol="1" anchor="ctr" anchorCtr="0" compatLnSpc="1">
            <a:prstTxWarp prst="textNoShape">
              <a:avLst/>
            </a:prstTxWarp>
            <a:spAutoFit/>
          </a:bodyPr>
          <a:lstStyle/>
          <a:p>
            <a:pPr algn="ctr" defTabSz="685800" eaLnBrk="0" hangingPunct="0">
              <a:lnSpc>
                <a:spcPct val="90000"/>
              </a:lnSpc>
              <a:defRPr/>
            </a:pPr>
            <a:r>
              <a:rPr lang="en-US" altLang="en-US" sz="2800" b="1" dirty="0">
                <a:solidFill>
                  <a:srgbClr val="002060"/>
                </a:solidFill>
                <a:latin typeface="+mj-lt"/>
                <a:ea typeface="+mj-ea"/>
                <a:cs typeface="+mj-cs"/>
              </a:rPr>
              <a:t>2022 Tax Brackets </a:t>
            </a:r>
          </a:p>
        </p:txBody>
      </p:sp>
      <p:pic>
        <p:nvPicPr>
          <p:cNvPr id="13" name="Picture 12">
            <a:extLst>
              <a:ext uri="{FF2B5EF4-FFF2-40B4-BE49-F238E27FC236}">
                <a16:creationId xmlns:a16="http://schemas.microsoft.com/office/drawing/2014/main" id="{12741B03-5236-2714-9F15-AD1A7758BE52}"/>
              </a:ext>
            </a:extLst>
          </p:cNvPr>
          <p:cNvPicPr>
            <a:picLocks noChangeAspect="1"/>
          </p:cNvPicPr>
          <p:nvPr/>
        </p:nvPicPr>
        <p:blipFill>
          <a:blip r:embed="rId3"/>
          <a:stretch>
            <a:fillRect/>
          </a:stretch>
        </p:blipFill>
        <p:spPr>
          <a:xfrm>
            <a:off x="1129422" y="5189838"/>
            <a:ext cx="7804512" cy="477315"/>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4228" t="11556" r="7849" b="7460"/>
          <a:stretch/>
        </p:blipFill>
        <p:spPr>
          <a:xfrm>
            <a:off x="7360164" y="42680"/>
            <a:ext cx="1783836" cy="846101"/>
          </a:xfrm>
          <a:prstGeom prst="rect">
            <a:avLst/>
          </a:prstGeom>
        </p:spPr>
      </p:pic>
      <p:sp>
        <p:nvSpPr>
          <p:cNvPr id="2" name="TextBox 1"/>
          <p:cNvSpPr txBox="1"/>
          <p:nvPr/>
        </p:nvSpPr>
        <p:spPr>
          <a:xfrm>
            <a:off x="1129422" y="1028340"/>
            <a:ext cx="6040436" cy="746358"/>
          </a:xfrm>
          <a:prstGeom prst="rect">
            <a:avLst/>
          </a:prstGeom>
          <a:noFill/>
        </p:spPr>
        <p:txBody>
          <a:bodyPr wrap="none" rtlCol="0">
            <a:spAutoFit/>
          </a:bodyPr>
          <a:lstStyle/>
          <a:p>
            <a:pPr algn="ctr" defTabSz="685800" eaLnBrk="0" hangingPunct="0">
              <a:defRPr/>
            </a:pPr>
            <a:r>
              <a:rPr lang="en-US" altLang="en-US" sz="1600" b="1"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for Single/Married Filing Jointly/Head of Household</a:t>
            </a:r>
            <a:endParaRPr lang="en-US" altLang="en-US" sz="700" b="1" dirty="0">
              <a:solidFill>
                <a:srgbClr val="002060"/>
              </a:solidFill>
              <a:latin typeface="Calibri Light" panose="020F0302020204030204" pitchFamily="34" charset="0"/>
              <a:ea typeface="Times New Roman" panose="02020603050405020304" pitchFamily="18" charset="0"/>
              <a:cs typeface="Times New Roman" panose="02020603050405020304" pitchFamily="18" charset="0"/>
            </a:endParaRPr>
          </a:p>
          <a:p>
            <a:pPr defTabSz="685800" eaLnBrk="0" hangingPunct="0">
              <a:defRPr/>
            </a:pPr>
            <a:endParaRPr lang="en-US" altLang="en-US" sz="1050" dirty="0">
              <a:solidFill>
                <a:srgbClr val="000000"/>
              </a:solidFill>
              <a:latin typeface="Arial" panose="020B0604020202020204" pitchFamily="34" charset="0"/>
            </a:endParaRPr>
          </a:p>
          <a:p>
            <a:endParaRPr lang="en-US" sz="1600" dirty="0"/>
          </a:p>
        </p:txBody>
      </p:sp>
    </p:spTree>
    <p:extLst>
      <p:ext uri="{BB962C8B-B14F-4D97-AF65-F5344CB8AC3E}">
        <p14:creationId xmlns:p14="http://schemas.microsoft.com/office/powerpoint/2010/main" val="293351433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832DB-8937-2410-5D87-D5BBC6E02D17}"/>
              </a:ext>
            </a:extLst>
          </p:cNvPr>
          <p:cNvSpPr>
            <a:spLocks noGrp="1"/>
          </p:cNvSpPr>
          <p:nvPr>
            <p:ph type="title"/>
          </p:nvPr>
        </p:nvSpPr>
        <p:spPr/>
        <p:txBody>
          <a:bodyPr/>
          <a:lstStyle/>
          <a:p>
            <a:r>
              <a:rPr lang="en-US" dirty="0"/>
              <a:t>Retirement Contribution Limits</a:t>
            </a:r>
          </a:p>
        </p:txBody>
      </p:sp>
      <p:pic>
        <p:nvPicPr>
          <p:cNvPr id="6" name="Picture 1">
            <a:extLst>
              <a:ext uri="{FF2B5EF4-FFF2-40B4-BE49-F238E27FC236}">
                <a16:creationId xmlns:a16="http://schemas.microsoft.com/office/drawing/2014/main" id="{B93F49E9-107C-7D8B-E822-540A24D216CA}"/>
              </a:ext>
            </a:extLst>
          </p:cNvPr>
          <p:cNvPicPr>
            <a:picLocks noGrp="1" noChangeAspect="1" noChangeArrowheads="1"/>
          </p:cNvPicPr>
          <p:nvPr>
            <p:ph idx="1"/>
          </p:nvPr>
        </p:nvPicPr>
        <p:blipFill>
          <a:blip r:embed="rId3" r:link="rId4">
            <a:extLst>
              <a:ext uri="{28A0092B-C50C-407E-A947-70E740481C1C}">
                <a14:useLocalDpi xmlns:a14="http://schemas.microsoft.com/office/drawing/2010/main" val="0"/>
              </a:ext>
            </a:extLst>
          </a:blip>
          <a:srcRect/>
          <a:stretch>
            <a:fillRect/>
          </a:stretch>
        </p:blipFill>
        <p:spPr bwMode="auto">
          <a:xfrm>
            <a:off x="880532" y="1111315"/>
            <a:ext cx="7196667" cy="23176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94482C5-1820-0D4E-9E62-6261F8CB1A61}"/>
              </a:ext>
            </a:extLst>
          </p:cNvPr>
          <p:cNvSpPr txBox="1"/>
          <p:nvPr/>
        </p:nvSpPr>
        <p:spPr>
          <a:xfrm>
            <a:off x="778933" y="3456261"/>
            <a:ext cx="7722627" cy="2462213"/>
          </a:xfrm>
          <a:prstGeom prst="rect">
            <a:avLst/>
          </a:prstGeom>
          <a:noFill/>
        </p:spPr>
        <p:txBody>
          <a:bodyPr wrap="square">
            <a:spAutoFit/>
          </a:bodyPr>
          <a:lstStyle/>
          <a:p>
            <a:pPr marR="0" lvl="0">
              <a:spcBef>
                <a:spcPts val="0"/>
              </a:spcBef>
              <a:spcAft>
                <a:spcPts val="0"/>
              </a:spcAft>
              <a:buSzPts val="1000"/>
              <a:tabLst>
                <a:tab pos="457200" algn="l"/>
              </a:tabLst>
            </a:pPr>
            <a:r>
              <a:rPr lang="en-US" sz="1600" b="1" dirty="0">
                <a:effectLst/>
                <a:latin typeface="+mn-lt"/>
                <a:ea typeface="Calibri" panose="020F0502020204030204" pitchFamily="34" charset="0"/>
              </a:rPr>
              <a:t>Aggregation Rules</a:t>
            </a:r>
            <a:r>
              <a:rPr lang="en-US" sz="1600" dirty="0">
                <a:effectLst/>
                <a:latin typeface="+mn-lt"/>
                <a:ea typeface="Calibri" panose="020F0502020204030204" pitchFamily="34" charset="0"/>
              </a:rPr>
              <a:t>: </a:t>
            </a:r>
          </a:p>
          <a:p>
            <a:pPr marL="342900" indent="-342900">
              <a:spcBef>
                <a:spcPts val="0"/>
              </a:spcBef>
              <a:spcAft>
                <a:spcPts val="0"/>
              </a:spcAft>
              <a:buSzPts val="1000"/>
              <a:buFont typeface="Symbol" panose="05050102010706020507" pitchFamily="18" charset="2"/>
              <a:buChar char=""/>
              <a:tabLst>
                <a:tab pos="457200" algn="l"/>
              </a:tabLst>
            </a:pPr>
            <a:r>
              <a:rPr lang="en-US" sz="1600" dirty="0">
                <a:effectLst/>
                <a:latin typeface="+mn-lt"/>
                <a:ea typeface="Calibri" panose="020F0502020204030204" pitchFamily="34" charset="0"/>
              </a:rPr>
              <a:t>Contributions to 401(k) and 403(b) are aggregated for a total of $22,500 ($30,000 with Catch-Up)</a:t>
            </a:r>
          </a:p>
          <a:p>
            <a:pPr marL="342900" indent="-342900">
              <a:spcBef>
                <a:spcPts val="0"/>
              </a:spcBef>
              <a:spcAft>
                <a:spcPts val="0"/>
              </a:spcAft>
              <a:buSzPts val="1000"/>
              <a:buFont typeface="Symbol" panose="05050102010706020507" pitchFamily="18" charset="2"/>
              <a:buChar char=""/>
              <a:tabLst>
                <a:tab pos="457200" algn="l"/>
              </a:tabLst>
            </a:pPr>
            <a:r>
              <a:rPr lang="en-US" sz="1600" dirty="0">
                <a:effectLst/>
                <a:latin typeface="+mn-lt"/>
                <a:ea typeface="Calibri" panose="020F0502020204030204" pitchFamily="34" charset="0"/>
              </a:rPr>
              <a:t>Contributions to 457 Plans are separate and are not aggregated with other Retirement Plans</a:t>
            </a:r>
          </a:p>
          <a:p>
            <a:pPr marL="342900" indent="-342900">
              <a:spcBef>
                <a:spcPts val="0"/>
              </a:spcBef>
              <a:spcAft>
                <a:spcPts val="0"/>
              </a:spcAft>
              <a:buSzPts val="1000"/>
              <a:buFont typeface="Symbol" panose="05050102010706020507" pitchFamily="18" charset="2"/>
              <a:buChar char=""/>
              <a:tabLst>
                <a:tab pos="457200" algn="l"/>
              </a:tabLst>
            </a:pPr>
            <a:r>
              <a:rPr lang="en-US" sz="1600" dirty="0">
                <a:effectLst/>
                <a:latin typeface="+mn-lt"/>
                <a:ea typeface="Calibri" panose="020F0502020204030204" pitchFamily="34" charset="0"/>
              </a:rPr>
              <a:t>Contributions to IRAs (Traditional and Roth) are aggregated for a total of $6,500 ($7,500 with Catch-Up)</a:t>
            </a:r>
          </a:p>
          <a:p>
            <a:pPr>
              <a:spcBef>
                <a:spcPts val="0"/>
              </a:spcBef>
              <a:spcAft>
                <a:spcPts val="0"/>
              </a:spcAft>
              <a:buSzPts val="1000"/>
              <a:tabLst>
                <a:tab pos="457200" algn="l"/>
              </a:tabLst>
            </a:pPr>
            <a:endParaRPr lang="en-US" sz="1400" dirty="0">
              <a:effectLst/>
              <a:latin typeface="+mn-lt"/>
              <a:ea typeface="Calibri" panose="020F0502020204030204" pitchFamily="34" charset="0"/>
            </a:endParaRPr>
          </a:p>
          <a:p>
            <a:pPr>
              <a:spcBef>
                <a:spcPts val="0"/>
              </a:spcBef>
              <a:spcAft>
                <a:spcPts val="0"/>
              </a:spcAft>
              <a:buSzPts val="1000"/>
              <a:tabLst>
                <a:tab pos="457200" algn="l"/>
              </a:tabLst>
            </a:pPr>
            <a:r>
              <a:rPr lang="en-US" sz="1400" dirty="0">
                <a:effectLst/>
                <a:latin typeface="+mn-lt"/>
                <a:ea typeface="Calibri" panose="020F0502020204030204" pitchFamily="34" charset="0"/>
              </a:rPr>
              <a:t>Note: </a:t>
            </a:r>
            <a:r>
              <a:rPr lang="en-US" sz="1400" i="1" dirty="0">
                <a:effectLst/>
                <a:latin typeface="+mn-lt"/>
                <a:ea typeface="Calibri" panose="020F0502020204030204" pitchFamily="34" charset="0"/>
              </a:rPr>
              <a:t>These contribution limits are employee contributions only; employer match is not included in these amounts</a:t>
            </a: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4228" t="11556" r="7849" b="7460"/>
          <a:stretch/>
        </p:blipFill>
        <p:spPr>
          <a:xfrm>
            <a:off x="7360164" y="0"/>
            <a:ext cx="1783836" cy="846101"/>
          </a:xfrm>
          <a:prstGeom prst="rect">
            <a:avLst/>
          </a:prstGeom>
        </p:spPr>
      </p:pic>
    </p:spTree>
    <p:extLst>
      <p:ext uri="{BB962C8B-B14F-4D97-AF65-F5344CB8AC3E}">
        <p14:creationId xmlns:p14="http://schemas.microsoft.com/office/powerpoint/2010/main" val="335352924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50030-9940-F1DE-7460-A648CD5B7364}"/>
              </a:ext>
            </a:extLst>
          </p:cNvPr>
          <p:cNvSpPr>
            <a:spLocks noGrp="1"/>
          </p:cNvSpPr>
          <p:nvPr>
            <p:ph type="title"/>
          </p:nvPr>
        </p:nvSpPr>
        <p:spPr/>
        <p:txBody>
          <a:bodyPr/>
          <a:lstStyle/>
          <a:p>
            <a:r>
              <a:rPr lang="en-US" dirty="0"/>
              <a:t>Where to Go for Assistance?</a:t>
            </a:r>
          </a:p>
        </p:txBody>
      </p:sp>
      <p:sp>
        <p:nvSpPr>
          <p:cNvPr id="3" name="Content Placeholder 2">
            <a:extLst>
              <a:ext uri="{FF2B5EF4-FFF2-40B4-BE49-F238E27FC236}">
                <a16:creationId xmlns:a16="http://schemas.microsoft.com/office/drawing/2014/main" id="{91E6DF49-BCD2-50CB-CFEA-2046F04038FD}"/>
              </a:ext>
            </a:extLst>
          </p:cNvPr>
          <p:cNvSpPr>
            <a:spLocks noGrp="1"/>
          </p:cNvSpPr>
          <p:nvPr>
            <p:ph idx="1"/>
          </p:nvPr>
        </p:nvSpPr>
        <p:spPr>
          <a:xfrm>
            <a:off x="285750" y="1123950"/>
            <a:ext cx="8401050" cy="5016874"/>
          </a:xfrm>
        </p:spPr>
        <p:txBody>
          <a:bodyPr/>
          <a:lstStyle/>
          <a:p>
            <a:pPr marL="342900" indent="-342900">
              <a:buFont typeface="Arial" panose="020B0604020202020204" pitchFamily="34" charset="0"/>
              <a:buChar char="•"/>
            </a:pPr>
            <a:r>
              <a:rPr lang="en-US" b="0" i="1" dirty="0">
                <a:solidFill>
                  <a:srgbClr val="002060"/>
                </a:solidFill>
              </a:rPr>
              <a:t>Armed Forces Tax Publication 3</a:t>
            </a:r>
          </a:p>
          <a:p>
            <a:pPr marL="342900" indent="-342900">
              <a:buFont typeface="Arial" panose="020B0604020202020204" pitchFamily="34" charset="0"/>
              <a:buChar char="•"/>
            </a:pPr>
            <a:r>
              <a:rPr lang="en-US" b="0" i="1" dirty="0">
                <a:solidFill>
                  <a:srgbClr val="002060"/>
                </a:solidFill>
              </a:rPr>
              <a:t>IRS Free File</a:t>
            </a:r>
          </a:p>
          <a:p>
            <a:pPr marL="342900" indent="-342900">
              <a:buFont typeface="Arial" panose="020B0604020202020204" pitchFamily="34" charset="0"/>
              <a:buChar char="•"/>
            </a:pPr>
            <a:r>
              <a:rPr lang="en-US" b="0" i="1" dirty="0">
                <a:solidFill>
                  <a:srgbClr val="002060"/>
                </a:solidFill>
              </a:rPr>
              <a:t>IRS Resources Page</a:t>
            </a:r>
          </a:p>
          <a:p>
            <a:pPr marL="342900" indent="-342900">
              <a:buFont typeface="Arial" panose="020B0604020202020204" pitchFamily="34" charset="0"/>
              <a:buChar char="•"/>
            </a:pPr>
            <a:r>
              <a:rPr lang="en-US" b="0" i="1" dirty="0">
                <a:solidFill>
                  <a:srgbClr val="002060"/>
                </a:solidFill>
                <a:effectLst/>
                <a:ea typeface="Calibri" panose="020F0502020204030204" pitchFamily="34" charset="0"/>
                <a:cs typeface="Times New Roman" panose="02020603050405020304" pitchFamily="18" charset="0"/>
              </a:rPr>
              <a:t>CG SUPRT </a:t>
            </a:r>
            <a:r>
              <a:rPr lang="en-US" b="0" dirty="0">
                <a:solidFill>
                  <a:srgbClr val="002060"/>
                </a:solidFill>
                <a:effectLst/>
                <a:ea typeface="Calibri" panose="020F0502020204030204" pitchFamily="34" charset="0"/>
                <a:cs typeface="Times New Roman" panose="02020603050405020304" pitchFamily="18" charset="0"/>
              </a:rPr>
              <a:t>offers free online state and federal tax filing through H&amp;R Block online. (Must be accessed through the CG SUPRT website or click the link in </a:t>
            </a:r>
            <a:r>
              <a:rPr lang="en-US" b="0" dirty="0">
                <a:solidFill>
                  <a:srgbClr val="002060"/>
                </a:solidFill>
                <a:ea typeface="Calibri" panose="020F0502020204030204" pitchFamily="34" charset="0"/>
                <a:cs typeface="Times New Roman" panose="02020603050405020304" pitchFamily="18" charset="0"/>
              </a:rPr>
              <a:t>the chat)</a:t>
            </a:r>
          </a:p>
          <a:p>
            <a:pPr marL="342900" indent="-342900">
              <a:buFont typeface="Arial" panose="020B0604020202020204" pitchFamily="34" charset="0"/>
              <a:buChar char="•"/>
            </a:pPr>
            <a:r>
              <a:rPr lang="en-US" b="0" i="1" dirty="0">
                <a:solidFill>
                  <a:srgbClr val="002060"/>
                </a:solidFill>
                <a:ea typeface="Calibri" panose="020F0502020204030204" pitchFamily="34" charset="0"/>
                <a:cs typeface="Times New Roman" panose="02020603050405020304" pitchFamily="18" charset="0"/>
              </a:rPr>
              <a:t>CG SUPRT </a:t>
            </a:r>
            <a:r>
              <a:rPr lang="en-US" b="0" dirty="0">
                <a:solidFill>
                  <a:srgbClr val="002060"/>
                </a:solidFill>
                <a:ea typeface="Calibri" panose="020F0502020204030204" pitchFamily="34" charset="0"/>
                <a:cs typeface="Times New Roman" panose="02020603050405020304" pitchFamily="18" charset="0"/>
              </a:rPr>
              <a:t>Money Coach, CPA, Enrolled Agent </a:t>
            </a:r>
          </a:p>
          <a:p>
            <a:pPr marL="342900" indent="-342900">
              <a:buFont typeface="Arial" panose="020B0604020202020204" pitchFamily="34" charset="0"/>
              <a:buChar char="•"/>
            </a:pPr>
            <a:r>
              <a:rPr lang="en-US" b="0" dirty="0">
                <a:solidFill>
                  <a:srgbClr val="002060"/>
                </a:solidFill>
                <a:ea typeface="Calibri" panose="020F0502020204030204" pitchFamily="34" charset="0"/>
                <a:cs typeface="Times New Roman" panose="02020603050405020304" pitchFamily="18" charset="0"/>
              </a:rPr>
              <a:t>Nearest Legal Assistance Office</a:t>
            </a:r>
          </a:p>
          <a:p>
            <a:pPr marL="342900" indent="-342900">
              <a:buFont typeface="Arial" panose="020B0604020202020204" pitchFamily="34" charset="0"/>
              <a:buChar char="•"/>
            </a:pPr>
            <a:endParaRPr lang="en-US" sz="2000" b="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1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solidFill>
                <a:srgbClr val="002060"/>
              </a:solidFill>
            </a:endParaRPr>
          </a:p>
        </p:txBody>
      </p:sp>
      <p:pic>
        <p:nvPicPr>
          <p:cNvPr id="6" name="Picture 5">
            <a:extLst>
              <a:ext uri="{FF2B5EF4-FFF2-40B4-BE49-F238E27FC236}">
                <a16:creationId xmlns:a16="http://schemas.microsoft.com/office/drawing/2014/main" id="{F0E8781D-91E2-FC1C-2C84-C642A436A9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228" t="11556" r="7849" b="7460"/>
          <a:stretch/>
        </p:blipFill>
        <p:spPr>
          <a:xfrm>
            <a:off x="7038430" y="0"/>
            <a:ext cx="1783836" cy="846101"/>
          </a:xfrm>
          <a:prstGeom prst="rect">
            <a:avLst/>
          </a:prstGeom>
        </p:spPr>
      </p:pic>
    </p:spTree>
    <p:extLst>
      <p:ext uri="{BB962C8B-B14F-4D97-AF65-F5344CB8AC3E}">
        <p14:creationId xmlns:p14="http://schemas.microsoft.com/office/powerpoint/2010/main" val="144559777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18">
            <a:extLst>
              <a:ext uri="{FF2B5EF4-FFF2-40B4-BE49-F238E27FC236}">
                <a16:creationId xmlns:a16="http://schemas.microsoft.com/office/drawing/2014/main" id="{9CE2859C-6100-46F2-90FD-67770355476A}"/>
              </a:ext>
            </a:extLst>
          </p:cNvPr>
          <p:cNvSpPr txBox="1">
            <a:spLocks/>
          </p:cNvSpPr>
          <p:nvPr/>
        </p:nvSpPr>
        <p:spPr>
          <a:xfrm>
            <a:off x="3616834" y="1553049"/>
            <a:ext cx="4037579" cy="627415"/>
          </a:xfrm>
          <a:prstGeom prst="rect">
            <a:avLst/>
          </a:prstGeom>
        </p:spPr>
        <p:txBody>
          <a:bodyPr anchor="ctr">
            <a:noAutofit/>
          </a:bodyPr>
          <a:lstStyle>
            <a:lvl1pPr marL="0" marR="0" indent="0" algn="l" defTabSz="457246" rtl="0" eaLnBrk="1" fontAlgn="auto" latinLnBrk="0" hangingPunct="1">
              <a:lnSpc>
                <a:spcPts val="4299"/>
              </a:lnSpc>
              <a:spcBef>
                <a:spcPct val="20000"/>
              </a:spcBef>
              <a:spcAft>
                <a:spcPts val="0"/>
              </a:spcAft>
              <a:buClrTx/>
              <a:buSzTx/>
              <a:buFont typeface="Arial"/>
              <a:buNone/>
              <a:tabLst/>
              <a:defRPr lang="en-US" sz="2800"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69" indent="-228623" algn="l" defTabSz="9144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71450">
              <a:lnSpc>
                <a:spcPct val="100000"/>
              </a:lnSpc>
              <a:spcBef>
                <a:spcPts val="0"/>
              </a:spcBef>
            </a:pPr>
            <a:r>
              <a:rPr lang="en-US" sz="1600" b="1" dirty="0">
                <a:solidFill>
                  <a:srgbClr val="092565"/>
                </a:solidFill>
                <a:latin typeface="Calibri" panose="020F0502020204030204" pitchFamily="34" charset="0"/>
                <a:ea typeface="+mn-ea"/>
                <a:cs typeface="Calibri" panose="020F0502020204030204" pitchFamily="34" charset="0"/>
              </a:rPr>
              <a:t>Command Financial Specialist (CFS) </a:t>
            </a:r>
            <a:r>
              <a:rPr lang="en-US" sz="1400" dirty="0">
                <a:solidFill>
                  <a:srgbClr val="092565"/>
                </a:solidFill>
                <a:latin typeface="Calibri" panose="020F0502020204030204" pitchFamily="34" charset="0"/>
                <a:ea typeface="+mn-ea"/>
                <a:cs typeface="Calibri" panose="020F0502020204030204" pitchFamily="34" charset="0"/>
              </a:rPr>
              <a:t> </a:t>
            </a:r>
          </a:p>
          <a:p>
            <a:pPr defTabSz="171450">
              <a:lnSpc>
                <a:spcPct val="100000"/>
              </a:lnSpc>
              <a:spcBef>
                <a:spcPts val="0"/>
              </a:spcBef>
            </a:pPr>
            <a:r>
              <a:rPr lang="en-US" sz="1400" dirty="0">
                <a:solidFill>
                  <a:srgbClr val="092565"/>
                </a:solidFill>
                <a:latin typeface="Calibri" panose="020F0502020204030204" pitchFamily="34" charset="0"/>
                <a:cs typeface="Calibri" panose="020F0502020204030204" pitchFamily="34" charset="0"/>
              </a:rPr>
              <a:t>Units’ point of contact for financial resources</a:t>
            </a:r>
          </a:p>
        </p:txBody>
      </p:sp>
      <p:sp>
        <p:nvSpPr>
          <p:cNvPr id="33" name="Text Placeholder 36">
            <a:extLst>
              <a:ext uri="{FF2B5EF4-FFF2-40B4-BE49-F238E27FC236}">
                <a16:creationId xmlns:a16="http://schemas.microsoft.com/office/drawing/2014/main" id="{05C4CFCA-C080-4B11-9287-F36375E999B6}"/>
              </a:ext>
            </a:extLst>
          </p:cNvPr>
          <p:cNvSpPr txBox="1">
            <a:spLocks/>
          </p:cNvSpPr>
          <p:nvPr/>
        </p:nvSpPr>
        <p:spPr>
          <a:xfrm>
            <a:off x="2076253" y="4549895"/>
            <a:ext cx="5420140" cy="258377"/>
          </a:xfrm>
          <a:prstGeom prst="rect">
            <a:avLst/>
          </a:prstGeom>
        </p:spPr>
        <p:txBody>
          <a:bodyPr lIns="0" anchor="ctr">
            <a:noAutofit/>
          </a:bodyPr>
          <a:lstStyle>
            <a:lvl1pPr marL="0" indent="0" algn="l" defTabSz="914491" rtl="0" eaLnBrk="1" latinLnBrk="0" hangingPunct="1">
              <a:lnSpc>
                <a:spcPct val="90000"/>
              </a:lnSpc>
              <a:spcBef>
                <a:spcPts val="1000"/>
              </a:spcBef>
              <a:buFont typeface="Arial" panose="020B0604020202020204" pitchFamily="34" charset="0"/>
              <a:buNone/>
              <a:defRPr sz="3600" kern="1200">
                <a:solidFill>
                  <a:schemeClr val="tx2"/>
                </a:solidFill>
                <a:latin typeface="Lato" panose="020F0502020204030203" pitchFamily="34" charset="0"/>
                <a:ea typeface="Lato" panose="020F0502020204030203" pitchFamily="34" charset="0"/>
                <a:cs typeface="Lato" panose="020F0502020204030203" pitchFamily="34" charset="0"/>
              </a:defRPr>
            </a:lvl1pPr>
            <a:lvl2pPr marL="685869" indent="-228623" algn="l" defTabSz="9144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dirty="0">
                <a:latin typeface="Calibri" panose="020F0502020204030204" pitchFamily="34" charset="0"/>
                <a:ea typeface="Lato Semibold" panose="020F0502020204030203" pitchFamily="34" charset="0"/>
                <a:cs typeface="Calibri" panose="020F0502020204030204" pitchFamily="34" charset="0"/>
              </a:rPr>
              <a:t>To make an appointment with a Money Coach:</a:t>
            </a:r>
          </a:p>
        </p:txBody>
      </p:sp>
      <p:sp>
        <p:nvSpPr>
          <p:cNvPr id="38" name="Rectangle 37">
            <a:extLst>
              <a:ext uri="{FF2B5EF4-FFF2-40B4-BE49-F238E27FC236}">
                <a16:creationId xmlns:a16="http://schemas.microsoft.com/office/drawing/2014/main" id="{CB787059-ECD7-4DDC-A5F5-9D90C254EBFF}"/>
              </a:ext>
            </a:extLst>
          </p:cNvPr>
          <p:cNvSpPr/>
          <p:nvPr/>
        </p:nvSpPr>
        <p:spPr>
          <a:xfrm rot="10800000" flipV="1">
            <a:off x="4661157" y="5191405"/>
            <a:ext cx="3730279" cy="493257"/>
          </a:xfrm>
          <a:prstGeom prst="rect">
            <a:avLst/>
          </a:prstGeom>
          <a:solidFill>
            <a:srgbClr val="EF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Calibri" panose="020F0502020204030204" pitchFamily="34" charset="0"/>
            </a:endParaRPr>
          </a:p>
        </p:txBody>
      </p:sp>
      <p:sp>
        <p:nvSpPr>
          <p:cNvPr id="44" name="Rectangle 43">
            <a:extLst>
              <a:ext uri="{FF2B5EF4-FFF2-40B4-BE49-F238E27FC236}">
                <a16:creationId xmlns:a16="http://schemas.microsoft.com/office/drawing/2014/main" id="{21B143C5-09D1-45A6-8CD8-3C504976F8D5}"/>
              </a:ext>
            </a:extLst>
          </p:cNvPr>
          <p:cNvSpPr/>
          <p:nvPr/>
        </p:nvSpPr>
        <p:spPr>
          <a:xfrm>
            <a:off x="4600986" y="4943624"/>
            <a:ext cx="1400147" cy="7637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dirty="0"/>
          </a:p>
        </p:txBody>
      </p:sp>
      <p:sp>
        <p:nvSpPr>
          <p:cNvPr id="45" name="Text Placeholder 36">
            <a:extLst>
              <a:ext uri="{FF2B5EF4-FFF2-40B4-BE49-F238E27FC236}">
                <a16:creationId xmlns:a16="http://schemas.microsoft.com/office/drawing/2014/main" id="{5623C58F-6417-42D7-A906-D02D1628288C}"/>
              </a:ext>
            </a:extLst>
          </p:cNvPr>
          <p:cNvSpPr txBox="1">
            <a:spLocks/>
          </p:cNvSpPr>
          <p:nvPr/>
        </p:nvSpPr>
        <p:spPr>
          <a:xfrm>
            <a:off x="4786323" y="5088864"/>
            <a:ext cx="851431" cy="540875"/>
          </a:xfrm>
          <a:prstGeom prst="rect">
            <a:avLst/>
          </a:prstGeom>
        </p:spPr>
        <p:txBody>
          <a:bodyPr anchor="ctr">
            <a:noAutofit/>
          </a:bodyPr>
          <a:lstStyle>
            <a:lvl1pPr marL="0" indent="0" algn="l" defTabSz="914491" rtl="0" eaLnBrk="1" latinLnBrk="0" hangingPunct="1">
              <a:lnSpc>
                <a:spcPct val="90000"/>
              </a:lnSpc>
              <a:spcBef>
                <a:spcPts val="1000"/>
              </a:spcBef>
              <a:buFont typeface="Arial" panose="020B0604020202020204" pitchFamily="34" charset="0"/>
              <a:buNone/>
              <a:defRPr sz="6001" b="1" i="0" kern="1200">
                <a:solidFill>
                  <a:schemeClr val="tx2"/>
                </a:solidFill>
                <a:latin typeface="Lato" panose="020F0502020204030203" pitchFamily="34" charset="0"/>
                <a:ea typeface="Lato" panose="020F0502020204030203" pitchFamily="34" charset="0"/>
                <a:cs typeface="Lato" panose="020F0502020204030203" pitchFamily="34" charset="0"/>
              </a:defRPr>
            </a:lvl1pPr>
            <a:lvl2pPr marL="685869" indent="-228623" algn="l" defTabSz="9144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latin typeface="Calibri" panose="020F0502020204030204" pitchFamily="34" charset="0"/>
                <a:cs typeface="Calibri" panose="020F0502020204030204" pitchFamily="34" charset="0"/>
              </a:rPr>
              <a:t>Phone</a:t>
            </a:r>
          </a:p>
        </p:txBody>
      </p:sp>
      <p:pic>
        <p:nvPicPr>
          <p:cNvPr id="46" name="Graphic 45">
            <a:extLst>
              <a:ext uri="{FF2B5EF4-FFF2-40B4-BE49-F238E27FC236}">
                <a16:creationId xmlns:a16="http://schemas.microsoft.com/office/drawing/2014/main" id="{79D96DD2-9A90-4388-AFA9-9BA267A9AA0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98348" y="5223554"/>
            <a:ext cx="278753" cy="278753"/>
          </a:xfrm>
          <a:prstGeom prst="rect">
            <a:avLst/>
          </a:prstGeom>
        </p:spPr>
      </p:pic>
      <p:sp>
        <p:nvSpPr>
          <p:cNvPr id="47" name="Text Placeholder 18">
            <a:extLst>
              <a:ext uri="{FF2B5EF4-FFF2-40B4-BE49-F238E27FC236}">
                <a16:creationId xmlns:a16="http://schemas.microsoft.com/office/drawing/2014/main" id="{A149DC7A-DC09-42C3-B885-A8DBDF536CCC}"/>
              </a:ext>
            </a:extLst>
          </p:cNvPr>
          <p:cNvSpPr txBox="1">
            <a:spLocks/>
          </p:cNvSpPr>
          <p:nvPr/>
        </p:nvSpPr>
        <p:spPr>
          <a:xfrm>
            <a:off x="6001134" y="4951735"/>
            <a:ext cx="2990518" cy="736001"/>
          </a:xfrm>
          <a:prstGeom prst="rect">
            <a:avLst/>
          </a:prstGeom>
          <a:solidFill>
            <a:schemeClr val="bg1"/>
          </a:solidFill>
          <a:ln w="28575">
            <a:solidFill>
              <a:schemeClr val="tx2"/>
            </a:solidFill>
          </a:ln>
        </p:spPr>
        <p:txBody>
          <a:bodyPr anchor="ctr">
            <a:noAutofit/>
          </a:bodyPr>
          <a:lstStyle>
            <a:lvl1pPr marL="0" marR="0" indent="0" algn="l" defTabSz="457246" rtl="0" eaLnBrk="1" fontAlgn="auto" latinLnBrk="0" hangingPunct="1">
              <a:lnSpc>
                <a:spcPts val="4299"/>
              </a:lnSpc>
              <a:spcBef>
                <a:spcPct val="20000"/>
              </a:spcBef>
              <a:spcAft>
                <a:spcPts val="0"/>
              </a:spcAft>
              <a:buClrTx/>
              <a:buSzTx/>
              <a:buFont typeface="Arial"/>
              <a:buNone/>
              <a:tabLst/>
              <a:defRPr lang="en-US" sz="2800"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69" indent="-228623" algn="l" defTabSz="9144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en-US" sz="1600" b="1" dirty="0">
                <a:solidFill>
                  <a:srgbClr val="363E48"/>
                </a:solidFill>
                <a:latin typeface="Calibri" panose="020F0502020204030204" pitchFamily="34" charset="0"/>
                <a:cs typeface="Calibri" panose="020F0502020204030204" pitchFamily="34" charset="0"/>
              </a:rPr>
              <a:t>1-855-CG SUPRT (247-8778)</a:t>
            </a:r>
            <a:br>
              <a:rPr lang="en-US" sz="1600" b="1" dirty="0">
                <a:solidFill>
                  <a:srgbClr val="363E48"/>
                </a:solidFill>
                <a:latin typeface="Calibri" panose="020F0502020204030204" pitchFamily="34" charset="0"/>
                <a:cs typeface="Calibri" panose="020F0502020204030204" pitchFamily="34" charset="0"/>
              </a:rPr>
            </a:br>
            <a:r>
              <a:rPr lang="en-US" sz="1600" dirty="0">
                <a:solidFill>
                  <a:srgbClr val="363E48"/>
                </a:solidFill>
                <a:latin typeface="Calibri" panose="020F0502020204030204" pitchFamily="34" charset="0"/>
                <a:cs typeface="Calibri" panose="020F0502020204030204" pitchFamily="34" charset="0"/>
              </a:rPr>
              <a:t>Hours: Mon – Fri, 6AM – 5PM PT</a:t>
            </a:r>
          </a:p>
        </p:txBody>
      </p:sp>
      <p:sp>
        <p:nvSpPr>
          <p:cNvPr id="48" name="Rectangle 47">
            <a:extLst>
              <a:ext uri="{FF2B5EF4-FFF2-40B4-BE49-F238E27FC236}">
                <a16:creationId xmlns:a16="http://schemas.microsoft.com/office/drawing/2014/main" id="{A8BB241B-BF22-4CAF-A593-001D21AE259E}"/>
              </a:ext>
            </a:extLst>
          </p:cNvPr>
          <p:cNvSpPr/>
          <p:nvPr/>
        </p:nvSpPr>
        <p:spPr>
          <a:xfrm rot="10800000" flipV="1">
            <a:off x="752561" y="4951735"/>
            <a:ext cx="3637425" cy="734046"/>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Calibri" panose="020F0502020204030204" pitchFamily="34" charset="0"/>
            </a:endParaRPr>
          </a:p>
        </p:txBody>
      </p:sp>
      <p:sp>
        <p:nvSpPr>
          <p:cNvPr id="49" name="Rectangle 48">
            <a:extLst>
              <a:ext uri="{FF2B5EF4-FFF2-40B4-BE49-F238E27FC236}">
                <a16:creationId xmlns:a16="http://schemas.microsoft.com/office/drawing/2014/main" id="{B6268D50-33F8-4010-BC52-1F854B32E607}"/>
              </a:ext>
            </a:extLst>
          </p:cNvPr>
          <p:cNvSpPr/>
          <p:nvPr/>
        </p:nvSpPr>
        <p:spPr>
          <a:xfrm>
            <a:off x="367301" y="4941394"/>
            <a:ext cx="1445962" cy="7659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dirty="0"/>
          </a:p>
        </p:txBody>
      </p:sp>
      <p:sp>
        <p:nvSpPr>
          <p:cNvPr id="50" name="Text Placeholder 36">
            <a:extLst>
              <a:ext uri="{FF2B5EF4-FFF2-40B4-BE49-F238E27FC236}">
                <a16:creationId xmlns:a16="http://schemas.microsoft.com/office/drawing/2014/main" id="{C769B5DD-7B95-4A09-806D-5253E7147B0E}"/>
              </a:ext>
            </a:extLst>
          </p:cNvPr>
          <p:cNvSpPr txBox="1">
            <a:spLocks/>
          </p:cNvSpPr>
          <p:nvPr/>
        </p:nvSpPr>
        <p:spPr>
          <a:xfrm>
            <a:off x="456469" y="5002013"/>
            <a:ext cx="1129347" cy="627726"/>
          </a:xfrm>
          <a:prstGeom prst="rect">
            <a:avLst/>
          </a:prstGeom>
          <a:solidFill>
            <a:schemeClr val="tx2"/>
          </a:solidFill>
        </p:spPr>
        <p:txBody>
          <a:bodyPr anchor="ctr">
            <a:noAutofit/>
          </a:bodyPr>
          <a:lstStyle>
            <a:lvl1pPr marL="0" indent="0" algn="l" defTabSz="914491" rtl="0" eaLnBrk="1" latinLnBrk="0" hangingPunct="1">
              <a:lnSpc>
                <a:spcPct val="90000"/>
              </a:lnSpc>
              <a:spcBef>
                <a:spcPts val="1000"/>
              </a:spcBef>
              <a:buFont typeface="Arial" panose="020B0604020202020204" pitchFamily="34" charset="0"/>
              <a:buNone/>
              <a:defRPr sz="6001" b="1" i="0" kern="1200">
                <a:solidFill>
                  <a:schemeClr val="tx2"/>
                </a:solidFill>
                <a:latin typeface="Lato" panose="020F0502020204030203" pitchFamily="34" charset="0"/>
                <a:ea typeface="Lato" panose="020F0502020204030203" pitchFamily="34" charset="0"/>
                <a:cs typeface="Lato" panose="020F0502020204030203" pitchFamily="34" charset="0"/>
              </a:defRPr>
            </a:lvl1pPr>
            <a:lvl2pPr marL="685869" indent="-228623" algn="l" defTabSz="9144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latin typeface="Calibri" panose="020F0502020204030204" pitchFamily="34" charset="0"/>
                <a:cs typeface="Calibri" panose="020F0502020204030204" pitchFamily="34" charset="0"/>
              </a:rPr>
              <a:t>Online</a:t>
            </a:r>
          </a:p>
        </p:txBody>
      </p:sp>
      <p:pic>
        <p:nvPicPr>
          <p:cNvPr id="51" name="Graphic 50">
            <a:extLst>
              <a:ext uri="{FF2B5EF4-FFF2-40B4-BE49-F238E27FC236}">
                <a16:creationId xmlns:a16="http://schemas.microsoft.com/office/drawing/2014/main" id="{F97BC4CD-A8DE-49CC-B3AF-8461DC6024E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0442" y="5163845"/>
            <a:ext cx="334532" cy="269622"/>
          </a:xfrm>
          <a:prstGeom prst="rect">
            <a:avLst/>
          </a:prstGeom>
        </p:spPr>
      </p:pic>
      <p:sp>
        <p:nvSpPr>
          <p:cNvPr id="52" name="Text Placeholder 18">
            <a:extLst>
              <a:ext uri="{FF2B5EF4-FFF2-40B4-BE49-F238E27FC236}">
                <a16:creationId xmlns:a16="http://schemas.microsoft.com/office/drawing/2014/main" id="{7E399A46-8E5A-47C7-A762-C507DCE16F25}"/>
              </a:ext>
            </a:extLst>
          </p:cNvPr>
          <p:cNvSpPr txBox="1">
            <a:spLocks/>
          </p:cNvSpPr>
          <p:nvPr/>
        </p:nvSpPr>
        <p:spPr>
          <a:xfrm>
            <a:off x="1771319" y="4941394"/>
            <a:ext cx="2655217" cy="714524"/>
          </a:xfrm>
          <a:prstGeom prst="rect">
            <a:avLst/>
          </a:prstGeom>
        </p:spPr>
        <p:txBody>
          <a:bodyPr anchor="ctr">
            <a:normAutofit/>
          </a:bodyPr>
          <a:lstStyle>
            <a:lvl1pPr marL="0" marR="0" indent="0" algn="l" defTabSz="457246" rtl="0" eaLnBrk="1" fontAlgn="auto" latinLnBrk="0" hangingPunct="1">
              <a:lnSpc>
                <a:spcPts val="4299"/>
              </a:lnSpc>
              <a:spcBef>
                <a:spcPct val="20000"/>
              </a:spcBef>
              <a:spcAft>
                <a:spcPts val="0"/>
              </a:spcAft>
              <a:buClrTx/>
              <a:buSzTx/>
              <a:buFont typeface="Arial"/>
              <a:buNone/>
              <a:tabLst/>
              <a:defRPr lang="en-US" sz="2800"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69" indent="-228623" algn="l" defTabSz="9144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en-US" sz="1400" b="1" dirty="0">
                <a:solidFill>
                  <a:srgbClr val="363E48"/>
                </a:solidFill>
                <a:latin typeface="Calibri" panose="020F0502020204030204" pitchFamily="34" charset="0"/>
                <a:cs typeface="Calibri" panose="020F0502020204030204" pitchFamily="34" charset="0"/>
              </a:rPr>
              <a:t>cgsuprt.mysecureadvantage.com</a:t>
            </a:r>
          </a:p>
        </p:txBody>
      </p:sp>
      <p:sp>
        <p:nvSpPr>
          <p:cNvPr id="59" name="Text Placeholder 18">
            <a:extLst>
              <a:ext uri="{FF2B5EF4-FFF2-40B4-BE49-F238E27FC236}">
                <a16:creationId xmlns:a16="http://schemas.microsoft.com/office/drawing/2014/main" id="{BA75FCE2-5227-420E-97B2-E0C47C792E63}"/>
              </a:ext>
            </a:extLst>
          </p:cNvPr>
          <p:cNvSpPr txBox="1">
            <a:spLocks/>
          </p:cNvSpPr>
          <p:nvPr/>
        </p:nvSpPr>
        <p:spPr>
          <a:xfrm>
            <a:off x="3641194" y="2670389"/>
            <a:ext cx="4026507" cy="627694"/>
          </a:xfrm>
          <a:prstGeom prst="rect">
            <a:avLst/>
          </a:prstGeom>
        </p:spPr>
        <p:txBody>
          <a:bodyPr anchor="ctr">
            <a:noAutofit/>
          </a:bodyPr>
          <a:lstStyle>
            <a:lvl1pPr marL="0" marR="0" indent="0" algn="l" defTabSz="457246" rtl="0" eaLnBrk="1" fontAlgn="auto" latinLnBrk="0" hangingPunct="1">
              <a:lnSpc>
                <a:spcPts val="4299"/>
              </a:lnSpc>
              <a:spcBef>
                <a:spcPct val="20000"/>
              </a:spcBef>
              <a:spcAft>
                <a:spcPts val="0"/>
              </a:spcAft>
              <a:buClrTx/>
              <a:buSzTx/>
              <a:buFont typeface="Arial"/>
              <a:buNone/>
              <a:tabLst/>
              <a:defRPr lang="en-US" sz="2800"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69" indent="-228623" algn="l" defTabSz="9144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n-US" sz="1600" b="1" dirty="0">
                <a:solidFill>
                  <a:srgbClr val="092565"/>
                </a:solidFill>
                <a:latin typeface="Calibri" panose="020F0502020204030204" pitchFamily="34" charset="0"/>
                <a:cs typeface="Calibri" panose="020F0502020204030204" pitchFamily="34" charset="0"/>
              </a:rPr>
              <a:t>Personal Financial Manager (PFM)</a:t>
            </a:r>
          </a:p>
          <a:p>
            <a:pPr algn="just">
              <a:lnSpc>
                <a:spcPct val="100000"/>
              </a:lnSpc>
            </a:pPr>
            <a:r>
              <a:rPr lang="en-US" sz="1400" dirty="0">
                <a:solidFill>
                  <a:srgbClr val="092565"/>
                </a:solidFill>
                <a:latin typeface="Calibri" panose="020F0502020204030204" pitchFamily="34" charset="0"/>
                <a:cs typeface="Calibri" panose="020F0502020204030204" pitchFamily="34" charset="0"/>
              </a:rPr>
              <a:t>Designated subject matter experts in all areas of personal finance</a:t>
            </a:r>
          </a:p>
          <a:p>
            <a:pPr algn="just">
              <a:lnSpc>
                <a:spcPct val="100000"/>
              </a:lnSpc>
            </a:pPr>
            <a:r>
              <a:rPr lang="en-US" sz="1400" dirty="0">
                <a:solidFill>
                  <a:srgbClr val="092565"/>
                </a:solidFill>
                <a:latin typeface="Calibri" panose="020F0502020204030204" pitchFamily="34" charset="0"/>
                <a:cs typeface="Calibri" panose="020F0502020204030204" pitchFamily="34" charset="0"/>
              </a:rPr>
              <a:t> </a:t>
            </a:r>
          </a:p>
        </p:txBody>
      </p:sp>
      <p:sp>
        <p:nvSpPr>
          <p:cNvPr id="60" name="Text Placeholder 18">
            <a:extLst>
              <a:ext uri="{FF2B5EF4-FFF2-40B4-BE49-F238E27FC236}">
                <a16:creationId xmlns:a16="http://schemas.microsoft.com/office/drawing/2014/main" id="{FFBD9BA0-592B-4C34-BAB0-C2CC6C4EA508}"/>
              </a:ext>
            </a:extLst>
          </p:cNvPr>
          <p:cNvSpPr txBox="1">
            <a:spLocks/>
          </p:cNvSpPr>
          <p:nvPr/>
        </p:nvSpPr>
        <p:spPr>
          <a:xfrm>
            <a:off x="3641194" y="3564863"/>
            <a:ext cx="4037579" cy="627415"/>
          </a:xfrm>
          <a:prstGeom prst="rect">
            <a:avLst/>
          </a:prstGeom>
        </p:spPr>
        <p:txBody>
          <a:bodyPr anchor="ctr">
            <a:noAutofit/>
          </a:bodyPr>
          <a:lstStyle>
            <a:lvl1pPr marL="0" marR="0" indent="0" algn="l" defTabSz="457246" rtl="0" eaLnBrk="1" fontAlgn="auto" latinLnBrk="0" hangingPunct="1">
              <a:lnSpc>
                <a:spcPts val="4299"/>
              </a:lnSpc>
              <a:spcBef>
                <a:spcPct val="20000"/>
              </a:spcBef>
              <a:spcAft>
                <a:spcPts val="0"/>
              </a:spcAft>
              <a:buClrTx/>
              <a:buSzTx/>
              <a:buFont typeface="Arial"/>
              <a:buNone/>
              <a:tabLst/>
              <a:defRPr lang="en-US" sz="2800"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69" indent="-228623" algn="l" defTabSz="9144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b="1" dirty="0">
                <a:solidFill>
                  <a:srgbClr val="092565"/>
                </a:solidFill>
                <a:latin typeface="Calibri" panose="020F0502020204030204" pitchFamily="34" charset="0"/>
                <a:cs typeface="Calibri" panose="020F0502020204030204" pitchFamily="34" charset="0"/>
              </a:rPr>
              <a:t>Money Coach </a:t>
            </a:r>
            <a:r>
              <a:rPr lang="en-US" sz="1400" dirty="0">
                <a:solidFill>
                  <a:srgbClr val="092565"/>
                </a:solidFill>
                <a:latin typeface="Calibri" panose="020F0502020204030204" pitchFamily="34" charset="0"/>
                <a:cs typeface="Calibri" panose="020F0502020204030204" pitchFamily="34" charset="0"/>
              </a:rPr>
              <a:t> </a:t>
            </a:r>
            <a:br>
              <a:rPr lang="en-US" sz="1400" dirty="0">
                <a:solidFill>
                  <a:srgbClr val="092565"/>
                </a:solidFill>
                <a:latin typeface="Calibri" panose="020F0502020204030204" pitchFamily="34" charset="0"/>
                <a:cs typeface="Calibri" panose="020F0502020204030204" pitchFamily="34" charset="0"/>
              </a:rPr>
            </a:br>
            <a:r>
              <a:rPr lang="en-US" sz="1400" dirty="0">
                <a:solidFill>
                  <a:srgbClr val="092565"/>
                </a:solidFill>
                <a:latin typeface="Calibri" panose="020F0502020204030204" pitchFamily="34" charset="0"/>
                <a:cs typeface="Calibri" panose="020F0502020204030204" pitchFamily="34" charset="0"/>
              </a:rPr>
              <a:t>Telephone availability through CGSUPRT with unlimited 30-minute phone consultations</a:t>
            </a:r>
          </a:p>
        </p:txBody>
      </p:sp>
      <p:sp>
        <p:nvSpPr>
          <p:cNvPr id="29" name="Text Placeholder 36">
            <a:extLst>
              <a:ext uri="{FF2B5EF4-FFF2-40B4-BE49-F238E27FC236}">
                <a16:creationId xmlns:a16="http://schemas.microsoft.com/office/drawing/2014/main" id="{7C75AE3C-C134-4623-9510-2E2F62671BF2}"/>
              </a:ext>
            </a:extLst>
          </p:cNvPr>
          <p:cNvSpPr txBox="1">
            <a:spLocks/>
          </p:cNvSpPr>
          <p:nvPr/>
        </p:nvSpPr>
        <p:spPr>
          <a:xfrm>
            <a:off x="983609" y="212254"/>
            <a:ext cx="6227606" cy="5838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lnSpc>
                <a:spcPct val="90000"/>
              </a:lnSpc>
              <a:defRPr sz="2400" b="1">
                <a:solidFill>
                  <a:srgbClr val="002060"/>
                </a:solidFill>
                <a:latin typeface="+mj-lt"/>
                <a:ea typeface="+mj-ea"/>
                <a:cs typeface="+mj-cs"/>
              </a:defRPr>
            </a:lvl1pPr>
            <a:lvl2pPr eaLnBrk="0" hangingPunct="0">
              <a:lnSpc>
                <a:spcPct val="90000"/>
              </a:lnSpc>
              <a:defRPr sz="2800" b="1">
                <a:latin typeface="Verdana" pitchFamily="34" charset="0"/>
              </a:defRPr>
            </a:lvl2pPr>
            <a:lvl3pPr eaLnBrk="0" hangingPunct="0">
              <a:lnSpc>
                <a:spcPct val="90000"/>
              </a:lnSpc>
              <a:defRPr sz="2800" b="1">
                <a:latin typeface="Verdana" pitchFamily="34" charset="0"/>
              </a:defRPr>
            </a:lvl3pPr>
            <a:lvl4pPr eaLnBrk="0" hangingPunct="0">
              <a:lnSpc>
                <a:spcPct val="90000"/>
              </a:lnSpc>
              <a:defRPr sz="2800" b="1">
                <a:latin typeface="Verdana" pitchFamily="34" charset="0"/>
              </a:defRPr>
            </a:lvl4pPr>
            <a:lvl5pPr eaLnBrk="0" hangingPunct="0">
              <a:lnSpc>
                <a:spcPct val="90000"/>
              </a:lnSpc>
              <a:defRPr sz="2800" b="1">
                <a:latin typeface="Verdana" pitchFamily="34" charset="0"/>
              </a:defRPr>
            </a:lvl5pPr>
            <a:lvl6pPr marL="457200" fontAlgn="base">
              <a:lnSpc>
                <a:spcPct val="90000"/>
              </a:lnSpc>
              <a:spcBef>
                <a:spcPct val="0"/>
              </a:spcBef>
              <a:spcAft>
                <a:spcPct val="0"/>
              </a:spcAft>
              <a:defRPr sz="2800" b="1">
                <a:latin typeface="Verdana" pitchFamily="34" charset="0"/>
              </a:defRPr>
            </a:lvl6pPr>
            <a:lvl7pPr marL="914400" fontAlgn="base">
              <a:lnSpc>
                <a:spcPct val="90000"/>
              </a:lnSpc>
              <a:spcBef>
                <a:spcPct val="0"/>
              </a:spcBef>
              <a:spcAft>
                <a:spcPct val="0"/>
              </a:spcAft>
              <a:defRPr sz="2800" b="1">
                <a:latin typeface="Verdana" pitchFamily="34" charset="0"/>
              </a:defRPr>
            </a:lvl7pPr>
            <a:lvl8pPr marL="1371600" fontAlgn="base">
              <a:lnSpc>
                <a:spcPct val="90000"/>
              </a:lnSpc>
              <a:spcBef>
                <a:spcPct val="0"/>
              </a:spcBef>
              <a:spcAft>
                <a:spcPct val="0"/>
              </a:spcAft>
              <a:defRPr sz="2800" b="1">
                <a:latin typeface="Verdana" pitchFamily="34" charset="0"/>
              </a:defRPr>
            </a:lvl8pPr>
            <a:lvl9pPr marL="1828800" fontAlgn="base">
              <a:lnSpc>
                <a:spcPct val="90000"/>
              </a:lnSpc>
              <a:spcBef>
                <a:spcPct val="0"/>
              </a:spcBef>
              <a:spcAft>
                <a:spcPct val="0"/>
              </a:spcAft>
              <a:defRPr sz="2800" b="1">
                <a:latin typeface="Verdana" pitchFamily="34" charset="0"/>
              </a:defRPr>
            </a:lvl9pPr>
          </a:lstStyle>
          <a:p>
            <a:pPr algn="ctr"/>
            <a:r>
              <a:rPr lang="en-US" sz="2800" dirty="0"/>
              <a:t>Closing and Resources</a:t>
            </a:r>
          </a:p>
        </p:txBody>
      </p:sp>
      <p:grpSp>
        <p:nvGrpSpPr>
          <p:cNvPr id="24" name="Group 23">
            <a:extLst>
              <a:ext uri="{FF2B5EF4-FFF2-40B4-BE49-F238E27FC236}">
                <a16:creationId xmlns:a16="http://schemas.microsoft.com/office/drawing/2014/main" id="{1356246A-EBE9-41FE-860E-C64494EF33AD}"/>
              </a:ext>
            </a:extLst>
          </p:cNvPr>
          <p:cNvGrpSpPr/>
          <p:nvPr/>
        </p:nvGrpSpPr>
        <p:grpSpPr>
          <a:xfrm>
            <a:off x="113711" y="1473200"/>
            <a:ext cx="3315096" cy="2811745"/>
            <a:chOff x="8709660" y="1438628"/>
            <a:chExt cx="11612986" cy="7851254"/>
          </a:xfrm>
        </p:grpSpPr>
        <p:graphicFrame>
          <p:nvGraphicFramePr>
            <p:cNvPr id="25" name="Diagram 24">
              <a:extLst>
                <a:ext uri="{FF2B5EF4-FFF2-40B4-BE49-F238E27FC236}">
                  <a16:creationId xmlns:a16="http://schemas.microsoft.com/office/drawing/2014/main" id="{44A5B379-E71F-4011-A154-A46705BD7705}"/>
                </a:ext>
              </a:extLst>
            </p:cNvPr>
            <p:cNvGraphicFramePr/>
            <p:nvPr/>
          </p:nvGraphicFramePr>
          <p:xfrm>
            <a:off x="8709660" y="1438628"/>
            <a:ext cx="11612986" cy="78512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6" name="Graphic 54">
              <a:extLst>
                <a:ext uri="{FF2B5EF4-FFF2-40B4-BE49-F238E27FC236}">
                  <a16:creationId xmlns:a16="http://schemas.microsoft.com/office/drawing/2014/main" id="{A393AD23-358F-4766-8053-325C82BE3F9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0463279" y="1870349"/>
              <a:ext cx="1562005" cy="1249604"/>
            </a:xfrm>
            <a:prstGeom prst="rect">
              <a:avLst/>
            </a:prstGeom>
            <a:solidFill>
              <a:schemeClr val="accent2">
                <a:lumMod val="75000"/>
              </a:schemeClr>
            </a:solidFill>
          </p:spPr>
        </p:pic>
        <p:pic>
          <p:nvPicPr>
            <p:cNvPr id="28" name="Graphic 55">
              <a:extLst>
                <a:ext uri="{FF2B5EF4-FFF2-40B4-BE49-F238E27FC236}">
                  <a16:creationId xmlns:a16="http://schemas.microsoft.com/office/drawing/2014/main" id="{58CA1841-C532-41DC-A5DB-128878D2BF4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0663562" y="4733103"/>
              <a:ext cx="1093403" cy="1249604"/>
            </a:xfrm>
            <a:prstGeom prst="rect">
              <a:avLst/>
            </a:prstGeom>
            <a:solidFill>
              <a:srgbClr val="E68402"/>
            </a:solidFill>
          </p:spPr>
        </p:pic>
        <p:pic>
          <p:nvPicPr>
            <p:cNvPr id="30" name="Graphic 56">
              <a:extLst>
                <a:ext uri="{FF2B5EF4-FFF2-40B4-BE49-F238E27FC236}">
                  <a16:creationId xmlns:a16="http://schemas.microsoft.com/office/drawing/2014/main" id="{838E6D46-5DEC-4ED3-99D9-DB1075E2F062}"/>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0663562" y="7602207"/>
              <a:ext cx="1093403" cy="1249603"/>
            </a:xfrm>
            <a:prstGeom prst="rect">
              <a:avLst/>
            </a:prstGeom>
            <a:solidFill>
              <a:schemeClr val="tx2"/>
            </a:solidFill>
          </p:spPr>
        </p:pic>
      </p:grpSp>
      <p:pic>
        <p:nvPicPr>
          <p:cNvPr id="23" name="Picture 22"/>
          <p:cNvPicPr>
            <a:picLocks noChangeAspect="1"/>
          </p:cNvPicPr>
          <p:nvPr/>
        </p:nvPicPr>
        <p:blipFill rotWithShape="1">
          <a:blip r:embed="rId18" cstate="print">
            <a:extLst>
              <a:ext uri="{28A0092B-C50C-407E-A947-70E740481C1C}">
                <a14:useLocalDpi xmlns:a14="http://schemas.microsoft.com/office/drawing/2010/main" val="0"/>
              </a:ext>
            </a:extLst>
          </a:blip>
          <a:srcRect l="14228" t="11556" r="7849" b="7460"/>
          <a:stretch/>
        </p:blipFill>
        <p:spPr>
          <a:xfrm>
            <a:off x="7360164" y="42680"/>
            <a:ext cx="1783836" cy="846101"/>
          </a:xfrm>
          <a:prstGeom prst="rect">
            <a:avLst/>
          </a:prstGeom>
        </p:spPr>
      </p:pic>
    </p:spTree>
    <p:extLst>
      <p:ext uri="{BB962C8B-B14F-4D97-AF65-F5344CB8AC3E}">
        <p14:creationId xmlns:p14="http://schemas.microsoft.com/office/powerpoint/2010/main" val="30574608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6485" y="168275"/>
            <a:ext cx="7233679" cy="727075"/>
          </a:xfrm>
        </p:spPr>
        <p:txBody>
          <a:bodyPr/>
          <a:lstStyle/>
          <a:p>
            <a:r>
              <a:rPr lang="en-US" altLang="en-US" sz="2400" dirty="0">
                <a:solidFill>
                  <a:srgbClr val="002060"/>
                </a:solidFill>
              </a:rPr>
              <a:t>Personal Financial Management Program</a:t>
            </a:r>
          </a:p>
        </p:txBody>
      </p:sp>
      <p:sp>
        <p:nvSpPr>
          <p:cNvPr id="10243" name="Rectangle 4"/>
          <p:cNvSpPr>
            <a:spLocks noChangeArrowheads="1"/>
          </p:cNvSpPr>
          <p:nvPr/>
        </p:nvSpPr>
        <p:spPr bwMode="auto">
          <a:xfrm>
            <a:off x="1982788" y="971550"/>
            <a:ext cx="7031037"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50000"/>
              </a:spcBef>
              <a:buClr>
                <a:srgbClr val="092565"/>
              </a:buClr>
              <a:defRPr sz="2400" b="1">
                <a:solidFill>
                  <a:srgbClr val="092565"/>
                </a:solidFill>
                <a:latin typeface="Times New Roman" panose="02020603050405020304" pitchFamily="18" charset="0"/>
              </a:defRPr>
            </a:lvl1pPr>
            <a:lvl2pPr marL="800100" indent="-342900">
              <a:spcBef>
                <a:spcPct val="50000"/>
              </a:spcBef>
              <a:buClr>
                <a:srgbClr val="092565"/>
              </a:buClr>
              <a:buFont typeface="Times New Roman" panose="02020603050405020304" pitchFamily="18" charset="0"/>
              <a:buChar char="–"/>
              <a:defRPr sz="2000">
                <a:solidFill>
                  <a:srgbClr val="092565"/>
                </a:solidFill>
                <a:latin typeface="Times New Roman" panose="02020603050405020304" pitchFamily="18" charset="0"/>
              </a:defRPr>
            </a:lvl2pPr>
            <a:lvl3pPr marL="1143000" indent="-228600">
              <a:spcBef>
                <a:spcPct val="50000"/>
              </a:spcBef>
              <a:buClr>
                <a:srgbClr val="092565"/>
              </a:buClr>
              <a:buChar char="•"/>
              <a:defRPr sz="2000">
                <a:solidFill>
                  <a:srgbClr val="092565"/>
                </a:solidFill>
                <a:latin typeface="Times New Roman" panose="02020603050405020304" pitchFamily="18" charset="0"/>
              </a:defRPr>
            </a:lvl3pPr>
            <a:lvl4pPr marL="1600200" indent="-228600">
              <a:spcBef>
                <a:spcPct val="50000"/>
              </a:spcBef>
              <a:buClr>
                <a:srgbClr val="092565"/>
              </a:buClr>
              <a:buFont typeface="Times New Roman" panose="02020603050405020304" pitchFamily="18" charset="0"/>
              <a:buChar char="–"/>
              <a:defRPr sz="2000">
                <a:solidFill>
                  <a:srgbClr val="092565"/>
                </a:solidFill>
                <a:latin typeface="Times New Roman" panose="02020603050405020304" pitchFamily="18" charset="0"/>
              </a:defRPr>
            </a:lvl4pPr>
            <a:lvl5pPr marL="2057400" indent="-228600">
              <a:spcBef>
                <a:spcPct val="50000"/>
              </a:spcBef>
              <a:buClr>
                <a:srgbClr val="092565"/>
              </a:buClr>
              <a:buChar char="•"/>
              <a:defRPr sz="2000">
                <a:solidFill>
                  <a:srgbClr val="092565"/>
                </a:solidFill>
                <a:latin typeface="Times New Roman" panose="02020603050405020304" pitchFamily="18" charset="0"/>
              </a:defRPr>
            </a:lvl5pPr>
            <a:lvl6pPr marL="2514600" indent="-228600"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6pPr>
            <a:lvl7pPr marL="2971800" indent="-228600"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7pPr>
            <a:lvl8pPr marL="3429000" indent="-228600"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8pPr>
            <a:lvl9pPr marL="3886200" indent="-228600"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9pPr>
          </a:lstStyle>
          <a:p>
            <a:pPr eaLnBrk="1" hangingPunct="1">
              <a:spcBef>
                <a:spcPct val="0"/>
              </a:spcBef>
              <a:buClrTx/>
              <a:buFont typeface="Wingdings" panose="05000000000000000000" pitchFamily="2" charset="2"/>
              <a:buChar char="§"/>
            </a:pPr>
            <a:r>
              <a:rPr lang="en-US" altLang="en-US" sz="1800" b="0" dirty="0"/>
              <a:t>The Personal Financial Management Program (PFMP) provides access to financial resources, education, training and counseling necessary to empower USCG personnel and their family members to meet personal financial goals, achieve financial security and to remain mission ready.</a:t>
            </a:r>
          </a:p>
          <a:p>
            <a:pPr eaLnBrk="1" hangingPunct="1">
              <a:spcBef>
                <a:spcPct val="0"/>
              </a:spcBef>
              <a:buClrTx/>
              <a:buFont typeface="Wingdings" panose="05000000000000000000" pitchFamily="2" charset="2"/>
              <a:buChar char="§"/>
            </a:pPr>
            <a:r>
              <a:rPr lang="en-US" altLang="en-US" sz="1800" b="0" dirty="0"/>
              <a:t>13 Accredited Financial Counselors </a:t>
            </a:r>
            <a:r>
              <a:rPr lang="en-US" sz="1800" dirty="0"/>
              <a:t>©</a:t>
            </a:r>
            <a:endParaRPr lang="en-US" altLang="en-US" sz="1800" b="0" dirty="0"/>
          </a:p>
          <a:p>
            <a:pPr eaLnBrk="1" hangingPunct="1">
              <a:spcBef>
                <a:spcPct val="0"/>
              </a:spcBef>
              <a:buClrTx/>
              <a:buFont typeface="Wingdings" panose="05000000000000000000" pitchFamily="2" charset="2"/>
              <a:buChar char="§"/>
            </a:pPr>
            <a:r>
              <a:rPr lang="en-US" altLang="en-US" sz="1800" b="0" dirty="0"/>
              <a:t>CG SUPRT provides free and unlimited Money Coaching</a:t>
            </a:r>
          </a:p>
          <a:p>
            <a:pPr eaLnBrk="1" hangingPunct="1">
              <a:spcBef>
                <a:spcPct val="0"/>
              </a:spcBef>
              <a:buClrTx/>
              <a:buFont typeface="Wingdings" panose="05000000000000000000" pitchFamily="2" charset="2"/>
              <a:buChar char="§"/>
            </a:pPr>
            <a:r>
              <a:rPr lang="en-US" altLang="en-US" sz="1800" b="0" dirty="0"/>
              <a:t>Command Financial Specialists </a:t>
            </a:r>
          </a:p>
          <a:p>
            <a:pPr eaLnBrk="1" hangingPunct="1">
              <a:spcBef>
                <a:spcPct val="0"/>
              </a:spcBef>
              <a:buClrTx/>
              <a:buFont typeface="Wingdings" panose="05000000000000000000" pitchFamily="2" charset="2"/>
              <a:buChar char="§"/>
            </a:pPr>
            <a:endParaRPr lang="en-US" altLang="en-US" sz="2000" b="0" dirty="0">
              <a:cs typeface="Times New Roman" panose="02020603050405020304" pitchFamily="18" charset="0"/>
            </a:endParaRPr>
          </a:p>
        </p:txBody>
      </p:sp>
      <p:sp>
        <p:nvSpPr>
          <p:cNvPr id="10244" name="Rounded Rectangle 11"/>
          <p:cNvSpPr>
            <a:spLocks noChangeArrowheads="1"/>
          </p:cNvSpPr>
          <p:nvPr/>
        </p:nvSpPr>
        <p:spPr bwMode="auto">
          <a:xfrm>
            <a:off x="428625" y="1211263"/>
            <a:ext cx="1319213" cy="1096962"/>
          </a:xfrm>
          <a:prstGeom prst="roundRect">
            <a:avLst>
              <a:gd name="adj" fmla="val 16667"/>
            </a:avLst>
          </a:prstGeom>
          <a:solidFill>
            <a:srgbClr val="092565"/>
          </a:solidFill>
          <a:ln w="9525" algn="ctr">
            <a:solidFill>
              <a:srgbClr val="092565"/>
            </a:solidFill>
            <a:prstDash val="sysDash"/>
            <a:round/>
            <a:headEnd/>
            <a:tailEnd/>
          </a:ln>
        </p:spPr>
        <p:txBody>
          <a:bodyPr anchor="ctr"/>
          <a:lstStyle>
            <a:lvl1pPr defTabSz="865188">
              <a:spcBef>
                <a:spcPct val="50000"/>
              </a:spcBef>
              <a:buClr>
                <a:srgbClr val="092565"/>
              </a:buClr>
              <a:defRPr sz="2400" b="1">
                <a:solidFill>
                  <a:srgbClr val="092565"/>
                </a:solidFill>
                <a:latin typeface="Times New Roman" panose="02020603050405020304" pitchFamily="18" charset="0"/>
              </a:defRPr>
            </a:lvl1pPr>
            <a:lvl2pPr marL="742950" indent="-285750" defTabSz="865188">
              <a:spcBef>
                <a:spcPct val="50000"/>
              </a:spcBef>
              <a:buClr>
                <a:srgbClr val="092565"/>
              </a:buClr>
              <a:buFont typeface="Times New Roman" panose="02020603050405020304" pitchFamily="18" charset="0"/>
              <a:buChar char="–"/>
              <a:defRPr sz="2000">
                <a:solidFill>
                  <a:srgbClr val="092565"/>
                </a:solidFill>
                <a:latin typeface="Times New Roman" panose="02020603050405020304" pitchFamily="18" charset="0"/>
              </a:defRPr>
            </a:lvl2pPr>
            <a:lvl3pPr marL="1143000" indent="-228600" defTabSz="865188">
              <a:spcBef>
                <a:spcPct val="50000"/>
              </a:spcBef>
              <a:buClr>
                <a:srgbClr val="092565"/>
              </a:buClr>
              <a:buChar char="•"/>
              <a:defRPr sz="2000">
                <a:solidFill>
                  <a:srgbClr val="092565"/>
                </a:solidFill>
                <a:latin typeface="Times New Roman" panose="02020603050405020304" pitchFamily="18" charset="0"/>
              </a:defRPr>
            </a:lvl3pPr>
            <a:lvl4pPr marL="1600200" indent="-228600" defTabSz="865188">
              <a:spcBef>
                <a:spcPct val="50000"/>
              </a:spcBef>
              <a:buClr>
                <a:srgbClr val="092565"/>
              </a:buClr>
              <a:buFont typeface="Times New Roman" panose="02020603050405020304" pitchFamily="18" charset="0"/>
              <a:buChar char="–"/>
              <a:defRPr sz="2000">
                <a:solidFill>
                  <a:srgbClr val="092565"/>
                </a:solidFill>
                <a:latin typeface="Times New Roman" panose="02020603050405020304" pitchFamily="18" charset="0"/>
              </a:defRPr>
            </a:lvl4pPr>
            <a:lvl5pPr marL="2057400" indent="-228600" defTabSz="865188">
              <a:spcBef>
                <a:spcPct val="50000"/>
              </a:spcBef>
              <a:buClr>
                <a:srgbClr val="092565"/>
              </a:buClr>
              <a:buChar char="•"/>
              <a:defRPr sz="2000">
                <a:solidFill>
                  <a:srgbClr val="092565"/>
                </a:solidFill>
                <a:latin typeface="Times New Roman" panose="02020603050405020304" pitchFamily="18" charset="0"/>
              </a:defRPr>
            </a:lvl5pPr>
            <a:lvl6pPr marL="2514600" indent="-228600" defTabSz="865188"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6pPr>
            <a:lvl7pPr marL="2971800" indent="-228600" defTabSz="865188"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7pPr>
            <a:lvl8pPr marL="3429000" indent="-228600" defTabSz="865188"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8pPr>
            <a:lvl9pPr marL="3886200" indent="-228600" defTabSz="865188"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9pPr>
          </a:lstStyle>
          <a:p>
            <a:pPr algn="ctr" eaLnBrk="1" hangingPunct="1">
              <a:spcBef>
                <a:spcPct val="0"/>
              </a:spcBef>
              <a:buClrTx/>
            </a:pPr>
            <a:r>
              <a:rPr lang="en-US" altLang="en-US" sz="1800" dirty="0">
                <a:solidFill>
                  <a:schemeClr val="bg1"/>
                </a:solidFill>
              </a:rPr>
              <a:t>Program Overview</a:t>
            </a:r>
          </a:p>
        </p:txBody>
      </p:sp>
      <p:sp>
        <p:nvSpPr>
          <p:cNvPr id="10245" name="Rectangle 12"/>
          <p:cNvSpPr>
            <a:spLocks noChangeArrowheads="1"/>
          </p:cNvSpPr>
          <p:nvPr/>
        </p:nvSpPr>
        <p:spPr bwMode="auto">
          <a:xfrm>
            <a:off x="126486" y="3046412"/>
            <a:ext cx="8622228" cy="974726"/>
          </a:xfrm>
          <a:prstGeom prst="rect">
            <a:avLst/>
          </a:prstGeom>
          <a:noFill/>
          <a:ln w="38100" algn="ctr">
            <a:solidFill>
              <a:srgbClr val="E23D28"/>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defTabSz="865188">
              <a:spcBef>
                <a:spcPct val="50000"/>
              </a:spcBef>
              <a:buClr>
                <a:srgbClr val="092565"/>
              </a:buClr>
              <a:defRPr sz="2400" b="1">
                <a:solidFill>
                  <a:srgbClr val="092565"/>
                </a:solidFill>
                <a:latin typeface="Times New Roman" panose="02020603050405020304" pitchFamily="18" charset="0"/>
              </a:defRPr>
            </a:lvl1pPr>
            <a:lvl2pPr marL="742950" indent="-285750" defTabSz="865188">
              <a:spcBef>
                <a:spcPct val="50000"/>
              </a:spcBef>
              <a:buClr>
                <a:srgbClr val="092565"/>
              </a:buClr>
              <a:buFont typeface="Times New Roman" panose="02020603050405020304" pitchFamily="18" charset="0"/>
              <a:buChar char="–"/>
              <a:defRPr sz="2000">
                <a:solidFill>
                  <a:srgbClr val="092565"/>
                </a:solidFill>
                <a:latin typeface="Times New Roman" panose="02020603050405020304" pitchFamily="18" charset="0"/>
              </a:defRPr>
            </a:lvl2pPr>
            <a:lvl3pPr marL="1143000" indent="-228600" defTabSz="865188">
              <a:spcBef>
                <a:spcPct val="50000"/>
              </a:spcBef>
              <a:buClr>
                <a:srgbClr val="092565"/>
              </a:buClr>
              <a:buChar char="•"/>
              <a:defRPr sz="2000">
                <a:solidFill>
                  <a:srgbClr val="092565"/>
                </a:solidFill>
                <a:latin typeface="Times New Roman" panose="02020603050405020304" pitchFamily="18" charset="0"/>
              </a:defRPr>
            </a:lvl3pPr>
            <a:lvl4pPr marL="1600200" indent="-228600" defTabSz="865188">
              <a:spcBef>
                <a:spcPct val="50000"/>
              </a:spcBef>
              <a:buClr>
                <a:srgbClr val="092565"/>
              </a:buClr>
              <a:buFont typeface="Times New Roman" panose="02020603050405020304" pitchFamily="18" charset="0"/>
              <a:buChar char="–"/>
              <a:defRPr sz="2000">
                <a:solidFill>
                  <a:srgbClr val="092565"/>
                </a:solidFill>
                <a:latin typeface="Times New Roman" panose="02020603050405020304" pitchFamily="18" charset="0"/>
              </a:defRPr>
            </a:lvl4pPr>
            <a:lvl5pPr marL="2057400" indent="-228600" defTabSz="865188">
              <a:spcBef>
                <a:spcPct val="50000"/>
              </a:spcBef>
              <a:buClr>
                <a:srgbClr val="092565"/>
              </a:buClr>
              <a:buChar char="•"/>
              <a:defRPr sz="2000">
                <a:solidFill>
                  <a:srgbClr val="092565"/>
                </a:solidFill>
                <a:latin typeface="Times New Roman" panose="02020603050405020304" pitchFamily="18" charset="0"/>
              </a:defRPr>
            </a:lvl5pPr>
            <a:lvl6pPr marL="2514600" indent="-228600" defTabSz="865188"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6pPr>
            <a:lvl7pPr marL="2971800" indent="-228600" defTabSz="865188"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7pPr>
            <a:lvl8pPr marL="3429000" indent="-228600" defTabSz="865188"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8pPr>
            <a:lvl9pPr marL="3886200" indent="-228600" defTabSz="865188"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9pPr>
          </a:lstStyle>
          <a:p>
            <a:pPr eaLnBrk="1" hangingPunct="1">
              <a:spcBef>
                <a:spcPct val="0"/>
              </a:spcBef>
              <a:buClrTx/>
            </a:pPr>
            <a:endParaRPr lang="en-US" altLang="en-US" sz="2000" b="0" dirty="0"/>
          </a:p>
        </p:txBody>
      </p:sp>
      <p:sp>
        <p:nvSpPr>
          <p:cNvPr id="10246" name="TextBox 13"/>
          <p:cNvSpPr txBox="1">
            <a:spLocks noChangeArrowheads="1"/>
          </p:cNvSpPr>
          <p:nvPr/>
        </p:nvSpPr>
        <p:spPr bwMode="auto">
          <a:xfrm>
            <a:off x="2157413" y="3133725"/>
            <a:ext cx="3171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50000"/>
              </a:spcBef>
              <a:buClr>
                <a:srgbClr val="092565"/>
              </a:buClr>
              <a:defRPr sz="2400" b="1">
                <a:solidFill>
                  <a:srgbClr val="092565"/>
                </a:solidFill>
                <a:latin typeface="Times New Roman" panose="02020603050405020304" pitchFamily="18" charset="0"/>
              </a:defRPr>
            </a:lvl1pPr>
            <a:lvl2pPr marL="742950" indent="-285750">
              <a:spcBef>
                <a:spcPct val="50000"/>
              </a:spcBef>
              <a:buClr>
                <a:srgbClr val="092565"/>
              </a:buClr>
              <a:buFont typeface="Times New Roman" panose="02020603050405020304" pitchFamily="18" charset="0"/>
              <a:buChar char="–"/>
              <a:defRPr sz="2000">
                <a:solidFill>
                  <a:srgbClr val="092565"/>
                </a:solidFill>
                <a:latin typeface="Times New Roman" panose="02020603050405020304" pitchFamily="18" charset="0"/>
              </a:defRPr>
            </a:lvl2pPr>
            <a:lvl3pPr marL="1143000" indent="-228600">
              <a:spcBef>
                <a:spcPct val="50000"/>
              </a:spcBef>
              <a:buClr>
                <a:srgbClr val="092565"/>
              </a:buClr>
              <a:buChar char="•"/>
              <a:defRPr sz="2000">
                <a:solidFill>
                  <a:srgbClr val="092565"/>
                </a:solidFill>
                <a:latin typeface="Times New Roman" panose="02020603050405020304" pitchFamily="18" charset="0"/>
              </a:defRPr>
            </a:lvl3pPr>
            <a:lvl4pPr marL="1600200" indent="-228600">
              <a:spcBef>
                <a:spcPct val="50000"/>
              </a:spcBef>
              <a:buClr>
                <a:srgbClr val="092565"/>
              </a:buClr>
              <a:buFont typeface="Times New Roman" panose="02020603050405020304" pitchFamily="18" charset="0"/>
              <a:buChar char="–"/>
              <a:defRPr sz="2000">
                <a:solidFill>
                  <a:srgbClr val="092565"/>
                </a:solidFill>
                <a:latin typeface="Times New Roman" panose="02020603050405020304" pitchFamily="18" charset="0"/>
              </a:defRPr>
            </a:lvl4pPr>
            <a:lvl5pPr marL="2057400" indent="-228600">
              <a:spcBef>
                <a:spcPct val="50000"/>
              </a:spcBef>
              <a:buClr>
                <a:srgbClr val="092565"/>
              </a:buClr>
              <a:buChar char="•"/>
              <a:defRPr sz="2000">
                <a:solidFill>
                  <a:srgbClr val="092565"/>
                </a:solidFill>
                <a:latin typeface="Times New Roman" panose="02020603050405020304" pitchFamily="18" charset="0"/>
              </a:defRPr>
            </a:lvl5pPr>
            <a:lvl6pPr marL="2514600" indent="-228600"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6pPr>
            <a:lvl7pPr marL="2971800" indent="-228600"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7pPr>
            <a:lvl8pPr marL="3429000" indent="-228600"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8pPr>
            <a:lvl9pPr marL="3886200" indent="-228600"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9pPr>
          </a:lstStyle>
          <a:p>
            <a:pPr eaLnBrk="1" hangingPunct="1">
              <a:spcBef>
                <a:spcPct val="0"/>
              </a:spcBef>
              <a:buClrTx/>
              <a:buFont typeface="Wingdings" panose="05000000000000000000" pitchFamily="2" charset="2"/>
              <a:buChar char="§"/>
            </a:pPr>
            <a:r>
              <a:rPr lang="en-US" altLang="en-US" sz="1600" b="0" dirty="0"/>
              <a:t>Security Clearance Challenges</a:t>
            </a:r>
          </a:p>
          <a:p>
            <a:pPr eaLnBrk="1" hangingPunct="1">
              <a:spcBef>
                <a:spcPct val="0"/>
              </a:spcBef>
              <a:buClrTx/>
              <a:buFont typeface="Wingdings" panose="05000000000000000000" pitchFamily="2" charset="2"/>
              <a:buChar char="§"/>
            </a:pPr>
            <a:r>
              <a:rPr lang="en-US" altLang="en-US" sz="1600" b="0" dirty="0"/>
              <a:t>Budget/Spending Plans</a:t>
            </a:r>
          </a:p>
          <a:p>
            <a:pPr eaLnBrk="1" hangingPunct="1">
              <a:spcBef>
                <a:spcPct val="0"/>
              </a:spcBef>
              <a:buClrTx/>
              <a:buFont typeface="Wingdings" panose="05000000000000000000" pitchFamily="2" charset="2"/>
              <a:buChar char="§"/>
            </a:pPr>
            <a:r>
              <a:rPr lang="en-US" altLang="en-US" sz="1600" b="0" dirty="0"/>
              <a:t>Retirement Planning</a:t>
            </a:r>
          </a:p>
        </p:txBody>
      </p:sp>
      <p:sp>
        <p:nvSpPr>
          <p:cNvPr id="10247" name="TextBox 22"/>
          <p:cNvSpPr txBox="1">
            <a:spLocks noChangeArrowheads="1"/>
          </p:cNvSpPr>
          <p:nvPr/>
        </p:nvSpPr>
        <p:spPr bwMode="auto">
          <a:xfrm>
            <a:off x="5132388" y="2879725"/>
            <a:ext cx="36782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50000"/>
              </a:spcBef>
              <a:buClr>
                <a:srgbClr val="092565"/>
              </a:buClr>
              <a:defRPr sz="2400" b="1">
                <a:solidFill>
                  <a:srgbClr val="092565"/>
                </a:solidFill>
                <a:latin typeface="Times New Roman" panose="02020603050405020304" pitchFamily="18" charset="0"/>
              </a:defRPr>
            </a:lvl1pPr>
            <a:lvl2pPr marL="742950" indent="-285750">
              <a:spcBef>
                <a:spcPct val="50000"/>
              </a:spcBef>
              <a:buClr>
                <a:srgbClr val="092565"/>
              </a:buClr>
              <a:buFont typeface="Times New Roman" panose="02020603050405020304" pitchFamily="18" charset="0"/>
              <a:buChar char="–"/>
              <a:defRPr sz="2000">
                <a:solidFill>
                  <a:srgbClr val="092565"/>
                </a:solidFill>
                <a:latin typeface="Times New Roman" panose="02020603050405020304" pitchFamily="18" charset="0"/>
              </a:defRPr>
            </a:lvl2pPr>
            <a:lvl3pPr marL="1143000" indent="-228600">
              <a:spcBef>
                <a:spcPct val="50000"/>
              </a:spcBef>
              <a:buClr>
                <a:srgbClr val="092565"/>
              </a:buClr>
              <a:buChar char="•"/>
              <a:defRPr sz="2000">
                <a:solidFill>
                  <a:srgbClr val="092565"/>
                </a:solidFill>
                <a:latin typeface="Times New Roman" panose="02020603050405020304" pitchFamily="18" charset="0"/>
              </a:defRPr>
            </a:lvl3pPr>
            <a:lvl4pPr marL="1600200" indent="-228600">
              <a:spcBef>
                <a:spcPct val="50000"/>
              </a:spcBef>
              <a:buClr>
                <a:srgbClr val="092565"/>
              </a:buClr>
              <a:buFont typeface="Times New Roman" panose="02020603050405020304" pitchFamily="18" charset="0"/>
              <a:buChar char="–"/>
              <a:defRPr sz="2000">
                <a:solidFill>
                  <a:srgbClr val="092565"/>
                </a:solidFill>
                <a:latin typeface="Times New Roman" panose="02020603050405020304" pitchFamily="18" charset="0"/>
              </a:defRPr>
            </a:lvl4pPr>
            <a:lvl5pPr marL="2057400" indent="-228600">
              <a:spcBef>
                <a:spcPct val="50000"/>
              </a:spcBef>
              <a:buClr>
                <a:srgbClr val="092565"/>
              </a:buClr>
              <a:buChar char="•"/>
              <a:defRPr sz="2000">
                <a:solidFill>
                  <a:srgbClr val="092565"/>
                </a:solidFill>
                <a:latin typeface="Times New Roman" panose="02020603050405020304" pitchFamily="18" charset="0"/>
              </a:defRPr>
            </a:lvl5pPr>
            <a:lvl6pPr marL="2514600" indent="-228600"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6pPr>
            <a:lvl7pPr marL="2971800" indent="-228600"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7pPr>
            <a:lvl8pPr marL="3429000" indent="-228600"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8pPr>
            <a:lvl9pPr marL="3886200" indent="-228600"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9pPr>
          </a:lstStyle>
          <a:p>
            <a:pPr eaLnBrk="1" hangingPunct="1">
              <a:spcBef>
                <a:spcPct val="0"/>
              </a:spcBef>
              <a:buClrTx/>
              <a:buFont typeface="Wingdings" panose="05000000000000000000" pitchFamily="2" charset="2"/>
              <a:buChar char="§"/>
            </a:pPr>
            <a:endParaRPr lang="en-US" altLang="en-US" sz="1600" b="0" dirty="0"/>
          </a:p>
          <a:p>
            <a:pPr eaLnBrk="1" hangingPunct="1">
              <a:spcBef>
                <a:spcPct val="0"/>
              </a:spcBef>
              <a:buClrTx/>
              <a:buFont typeface="Wingdings" panose="05000000000000000000" pitchFamily="2" charset="2"/>
              <a:buChar char="§"/>
            </a:pPr>
            <a:r>
              <a:rPr lang="en-US" altLang="en-US" sz="1600" b="0" dirty="0"/>
              <a:t>Home and Car Buying Strategies</a:t>
            </a:r>
          </a:p>
          <a:p>
            <a:pPr eaLnBrk="1" hangingPunct="1">
              <a:spcBef>
                <a:spcPct val="0"/>
              </a:spcBef>
              <a:buClrTx/>
              <a:buFont typeface="Wingdings" panose="05000000000000000000" pitchFamily="2" charset="2"/>
              <a:buChar char="§"/>
            </a:pPr>
            <a:r>
              <a:rPr lang="en-US" altLang="en-US" sz="1600" b="0" dirty="0"/>
              <a:t>Debt Reduction Strategies</a:t>
            </a:r>
          </a:p>
          <a:p>
            <a:pPr eaLnBrk="1" hangingPunct="1">
              <a:spcBef>
                <a:spcPct val="0"/>
              </a:spcBef>
              <a:buClrTx/>
              <a:buFont typeface="Wingdings" panose="05000000000000000000" pitchFamily="2" charset="2"/>
              <a:buChar char="§"/>
            </a:pPr>
            <a:r>
              <a:rPr lang="en-US" altLang="en-US" sz="1600" b="0" dirty="0"/>
              <a:t>Consumer Protection Rights &amp; more</a:t>
            </a:r>
          </a:p>
        </p:txBody>
      </p:sp>
      <p:pic>
        <p:nvPicPr>
          <p:cNvPr id="10248"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16875" y="4814888"/>
            <a:ext cx="731838"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Rectangle 2"/>
          <p:cNvSpPr>
            <a:spLocks noChangeArrowheads="1"/>
          </p:cNvSpPr>
          <p:nvPr/>
        </p:nvSpPr>
        <p:spPr bwMode="auto">
          <a:xfrm>
            <a:off x="428626" y="3133725"/>
            <a:ext cx="1492250" cy="646331"/>
          </a:xfrm>
          <a:prstGeom prst="rect">
            <a:avLst/>
          </a:prstGeom>
          <a:solidFill>
            <a:srgbClr val="E23D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65188">
              <a:spcBef>
                <a:spcPct val="50000"/>
              </a:spcBef>
              <a:buClr>
                <a:srgbClr val="092565"/>
              </a:buClr>
              <a:defRPr sz="2400" b="1">
                <a:solidFill>
                  <a:srgbClr val="092565"/>
                </a:solidFill>
                <a:latin typeface="Times New Roman" panose="02020603050405020304" pitchFamily="18" charset="0"/>
              </a:defRPr>
            </a:lvl1pPr>
            <a:lvl2pPr marL="742950" indent="-285750" defTabSz="865188">
              <a:spcBef>
                <a:spcPct val="50000"/>
              </a:spcBef>
              <a:buClr>
                <a:srgbClr val="092565"/>
              </a:buClr>
              <a:buFont typeface="Times New Roman" panose="02020603050405020304" pitchFamily="18" charset="0"/>
              <a:buChar char="–"/>
              <a:defRPr sz="2000">
                <a:solidFill>
                  <a:srgbClr val="092565"/>
                </a:solidFill>
                <a:latin typeface="Times New Roman" panose="02020603050405020304" pitchFamily="18" charset="0"/>
              </a:defRPr>
            </a:lvl2pPr>
            <a:lvl3pPr marL="1143000" indent="-228600" defTabSz="865188">
              <a:spcBef>
                <a:spcPct val="50000"/>
              </a:spcBef>
              <a:buClr>
                <a:srgbClr val="092565"/>
              </a:buClr>
              <a:buChar char="•"/>
              <a:defRPr sz="2000">
                <a:solidFill>
                  <a:srgbClr val="092565"/>
                </a:solidFill>
                <a:latin typeface="Times New Roman" panose="02020603050405020304" pitchFamily="18" charset="0"/>
              </a:defRPr>
            </a:lvl3pPr>
            <a:lvl4pPr marL="1600200" indent="-228600" defTabSz="865188">
              <a:spcBef>
                <a:spcPct val="50000"/>
              </a:spcBef>
              <a:buClr>
                <a:srgbClr val="092565"/>
              </a:buClr>
              <a:buFont typeface="Times New Roman" panose="02020603050405020304" pitchFamily="18" charset="0"/>
              <a:buChar char="–"/>
              <a:defRPr sz="2000">
                <a:solidFill>
                  <a:srgbClr val="092565"/>
                </a:solidFill>
                <a:latin typeface="Times New Roman" panose="02020603050405020304" pitchFamily="18" charset="0"/>
              </a:defRPr>
            </a:lvl4pPr>
            <a:lvl5pPr marL="2057400" indent="-228600" defTabSz="865188">
              <a:spcBef>
                <a:spcPct val="50000"/>
              </a:spcBef>
              <a:buClr>
                <a:srgbClr val="092565"/>
              </a:buClr>
              <a:buChar char="•"/>
              <a:defRPr sz="2000">
                <a:solidFill>
                  <a:srgbClr val="092565"/>
                </a:solidFill>
                <a:latin typeface="Times New Roman" panose="02020603050405020304" pitchFamily="18" charset="0"/>
              </a:defRPr>
            </a:lvl5pPr>
            <a:lvl6pPr marL="2514600" indent="-228600" defTabSz="865188"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6pPr>
            <a:lvl7pPr marL="2971800" indent="-228600" defTabSz="865188"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7pPr>
            <a:lvl8pPr marL="3429000" indent="-228600" defTabSz="865188"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8pPr>
            <a:lvl9pPr marL="3886200" indent="-228600" defTabSz="865188"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9pPr>
          </a:lstStyle>
          <a:p>
            <a:pPr algn="ctr" eaLnBrk="1" hangingPunct="1">
              <a:spcBef>
                <a:spcPct val="0"/>
              </a:spcBef>
              <a:buClrTx/>
            </a:pPr>
            <a:r>
              <a:rPr lang="en-US" altLang="en-US" sz="1800" dirty="0">
                <a:solidFill>
                  <a:schemeClr val="bg1"/>
                </a:solidFill>
              </a:rPr>
              <a:t>Program Services</a:t>
            </a:r>
          </a:p>
        </p:txBody>
      </p:sp>
      <p:sp>
        <p:nvSpPr>
          <p:cNvPr id="10252" name="Rounded Rectangle 11"/>
          <p:cNvSpPr>
            <a:spLocks noChangeArrowheads="1"/>
          </p:cNvSpPr>
          <p:nvPr/>
        </p:nvSpPr>
        <p:spPr bwMode="auto">
          <a:xfrm>
            <a:off x="479425" y="4173538"/>
            <a:ext cx="1246188" cy="852487"/>
          </a:xfrm>
          <a:prstGeom prst="roundRect">
            <a:avLst>
              <a:gd name="adj" fmla="val 16667"/>
            </a:avLst>
          </a:prstGeom>
          <a:solidFill>
            <a:srgbClr val="092565"/>
          </a:solidFill>
          <a:ln w="9525" algn="ctr">
            <a:solidFill>
              <a:srgbClr val="092565"/>
            </a:solidFill>
            <a:prstDash val="sysDash"/>
            <a:round/>
            <a:headEnd/>
            <a:tailEnd/>
          </a:ln>
        </p:spPr>
        <p:txBody>
          <a:bodyPr anchor="ctr"/>
          <a:lstStyle>
            <a:lvl1pPr defTabSz="865188">
              <a:spcBef>
                <a:spcPct val="50000"/>
              </a:spcBef>
              <a:buClr>
                <a:srgbClr val="092565"/>
              </a:buClr>
              <a:defRPr sz="2400" b="1">
                <a:solidFill>
                  <a:srgbClr val="092565"/>
                </a:solidFill>
                <a:latin typeface="Times New Roman" panose="02020603050405020304" pitchFamily="18" charset="0"/>
              </a:defRPr>
            </a:lvl1pPr>
            <a:lvl2pPr marL="742950" indent="-285750" defTabSz="865188">
              <a:spcBef>
                <a:spcPct val="50000"/>
              </a:spcBef>
              <a:buClr>
                <a:srgbClr val="092565"/>
              </a:buClr>
              <a:buFont typeface="Times New Roman" panose="02020603050405020304" pitchFamily="18" charset="0"/>
              <a:buChar char="–"/>
              <a:defRPr sz="2000">
                <a:solidFill>
                  <a:srgbClr val="092565"/>
                </a:solidFill>
                <a:latin typeface="Times New Roman" panose="02020603050405020304" pitchFamily="18" charset="0"/>
              </a:defRPr>
            </a:lvl2pPr>
            <a:lvl3pPr marL="1143000" indent="-228600" defTabSz="865188">
              <a:spcBef>
                <a:spcPct val="50000"/>
              </a:spcBef>
              <a:buClr>
                <a:srgbClr val="092565"/>
              </a:buClr>
              <a:buChar char="•"/>
              <a:defRPr sz="2000">
                <a:solidFill>
                  <a:srgbClr val="092565"/>
                </a:solidFill>
                <a:latin typeface="Times New Roman" panose="02020603050405020304" pitchFamily="18" charset="0"/>
              </a:defRPr>
            </a:lvl3pPr>
            <a:lvl4pPr marL="1600200" indent="-228600" defTabSz="865188">
              <a:spcBef>
                <a:spcPct val="50000"/>
              </a:spcBef>
              <a:buClr>
                <a:srgbClr val="092565"/>
              </a:buClr>
              <a:buFont typeface="Times New Roman" panose="02020603050405020304" pitchFamily="18" charset="0"/>
              <a:buChar char="–"/>
              <a:defRPr sz="2000">
                <a:solidFill>
                  <a:srgbClr val="092565"/>
                </a:solidFill>
                <a:latin typeface="Times New Roman" panose="02020603050405020304" pitchFamily="18" charset="0"/>
              </a:defRPr>
            </a:lvl4pPr>
            <a:lvl5pPr marL="2057400" indent="-228600" defTabSz="865188">
              <a:spcBef>
                <a:spcPct val="50000"/>
              </a:spcBef>
              <a:buClr>
                <a:srgbClr val="092565"/>
              </a:buClr>
              <a:buChar char="•"/>
              <a:defRPr sz="2000">
                <a:solidFill>
                  <a:srgbClr val="092565"/>
                </a:solidFill>
                <a:latin typeface="Times New Roman" panose="02020603050405020304" pitchFamily="18" charset="0"/>
              </a:defRPr>
            </a:lvl5pPr>
            <a:lvl6pPr marL="2514600" indent="-228600" defTabSz="865188"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6pPr>
            <a:lvl7pPr marL="2971800" indent="-228600" defTabSz="865188"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7pPr>
            <a:lvl8pPr marL="3429000" indent="-228600" defTabSz="865188"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8pPr>
            <a:lvl9pPr marL="3886200" indent="-228600" defTabSz="865188"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9pPr>
          </a:lstStyle>
          <a:p>
            <a:pPr algn="ctr" eaLnBrk="1" hangingPunct="1">
              <a:spcBef>
                <a:spcPct val="0"/>
              </a:spcBef>
              <a:buClrTx/>
            </a:pPr>
            <a:r>
              <a:rPr lang="en-US" altLang="en-US" sz="1800" dirty="0">
                <a:solidFill>
                  <a:schemeClr val="bg1"/>
                </a:solidFill>
              </a:rPr>
              <a:t>Program Directives</a:t>
            </a:r>
          </a:p>
        </p:txBody>
      </p:sp>
      <p:sp>
        <p:nvSpPr>
          <p:cNvPr id="10253" name="Rectangle 1"/>
          <p:cNvSpPr>
            <a:spLocks noChangeArrowheads="1"/>
          </p:cNvSpPr>
          <p:nvPr/>
        </p:nvSpPr>
        <p:spPr bwMode="auto">
          <a:xfrm>
            <a:off x="1538288" y="4048125"/>
            <a:ext cx="6000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rgbClr val="092565"/>
                </a:solidFill>
                <a:latin typeface="Times New Roman" panose="02020603050405020304" pitchFamily="18" charset="0"/>
                <a:cs typeface="Arial" panose="020B0604020202020204" pitchFamily="34" charset="0"/>
              </a:defRPr>
            </a:lvl1pPr>
            <a:lvl2pPr marL="742950" indent="-285750">
              <a:defRPr sz="2000">
                <a:solidFill>
                  <a:srgbClr val="092565"/>
                </a:solidFill>
                <a:latin typeface="Times New Roman" panose="02020603050405020304" pitchFamily="18" charset="0"/>
                <a:cs typeface="Arial" panose="020B0604020202020204" pitchFamily="34" charset="0"/>
              </a:defRPr>
            </a:lvl2pPr>
            <a:lvl3pPr marL="1143000" indent="-228600">
              <a:defRPr sz="2000">
                <a:solidFill>
                  <a:srgbClr val="092565"/>
                </a:solidFill>
                <a:latin typeface="Times New Roman" panose="02020603050405020304" pitchFamily="18" charset="0"/>
                <a:cs typeface="Arial" panose="020B0604020202020204" pitchFamily="34" charset="0"/>
              </a:defRPr>
            </a:lvl3pPr>
            <a:lvl4pPr marL="1600200" indent="-228600">
              <a:defRPr sz="2000">
                <a:solidFill>
                  <a:srgbClr val="092565"/>
                </a:solidFill>
                <a:latin typeface="Times New Roman" panose="02020603050405020304" pitchFamily="18" charset="0"/>
                <a:cs typeface="Arial" panose="020B0604020202020204" pitchFamily="34" charset="0"/>
              </a:defRPr>
            </a:lvl4pPr>
            <a:lvl5pPr marL="2057400" indent="-228600">
              <a:defRPr sz="2000">
                <a:solidFill>
                  <a:srgbClr val="092565"/>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092565"/>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092565"/>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092565"/>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092565"/>
                </a:solidFill>
                <a:latin typeface="Times New Roman" panose="02020603050405020304" pitchFamily="18" charset="0"/>
                <a:cs typeface="Arial" panose="020B0604020202020204" pitchFamily="34" charset="0"/>
              </a:defRPr>
            </a:lvl9pPr>
          </a:lstStyle>
          <a:p>
            <a:pPr lvl="1">
              <a:buFont typeface="Wingdings" panose="05000000000000000000" pitchFamily="2" charset="2"/>
              <a:buChar char="§"/>
            </a:pPr>
            <a:r>
              <a:rPr lang="en-US" altLang="en-US" sz="1800" dirty="0"/>
              <a:t>COMDTINST 1740.8 (series) Coast Guard Personal Financial Management Program </a:t>
            </a:r>
          </a:p>
          <a:p>
            <a:pPr lvl="1">
              <a:buFont typeface="Wingdings" panose="05000000000000000000" pitchFamily="2" charset="2"/>
              <a:buChar char="§"/>
            </a:pPr>
            <a:r>
              <a:rPr lang="en-US" altLang="en-US" sz="1800" dirty="0"/>
              <a:t>COMDTINST 1740.3 (series) Use of Non-Governmental Educational Materials and Presenters</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4228" t="11556" r="7849" b="7460"/>
          <a:stretch/>
        </p:blipFill>
        <p:spPr>
          <a:xfrm>
            <a:off x="7360164" y="42680"/>
            <a:ext cx="1783836" cy="846101"/>
          </a:xfrm>
          <a:prstGeom prst="rect">
            <a:avLst/>
          </a:prstGeom>
        </p:spPr>
      </p:pic>
    </p:spTree>
    <p:extLst>
      <p:ext uri="{BB962C8B-B14F-4D97-AF65-F5344CB8AC3E}">
        <p14:creationId xmlns:p14="http://schemas.microsoft.com/office/powerpoint/2010/main" val="898567333"/>
      </p:ext>
    </p:extLst>
  </p:cSld>
  <p:clrMapOvr>
    <a:masterClrMapping/>
  </p:clrMapOvr>
  <p:transition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6">
            <a:extLst>
              <a:ext uri="{FF2B5EF4-FFF2-40B4-BE49-F238E27FC236}">
                <a16:creationId xmlns:a16="http://schemas.microsoft.com/office/drawing/2014/main" id="{C0D2B51F-E832-7746-BD9A-94E4F168257A}"/>
              </a:ext>
            </a:extLst>
          </p:cNvPr>
          <p:cNvSpPr txBox="1">
            <a:spLocks/>
          </p:cNvSpPr>
          <p:nvPr/>
        </p:nvSpPr>
        <p:spPr>
          <a:xfrm>
            <a:off x="472791" y="372755"/>
            <a:ext cx="7257105" cy="3808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lnSpc>
                <a:spcPct val="90000"/>
              </a:lnSpc>
              <a:defRPr sz="2400" b="1">
                <a:solidFill>
                  <a:srgbClr val="002060"/>
                </a:solidFill>
                <a:latin typeface="+mj-lt"/>
                <a:ea typeface="+mj-ea"/>
                <a:cs typeface="+mj-cs"/>
              </a:defRPr>
            </a:lvl1pPr>
            <a:lvl2pPr eaLnBrk="0" hangingPunct="0">
              <a:lnSpc>
                <a:spcPct val="90000"/>
              </a:lnSpc>
              <a:defRPr sz="2800" b="1">
                <a:latin typeface="Verdana" pitchFamily="34" charset="0"/>
              </a:defRPr>
            </a:lvl2pPr>
            <a:lvl3pPr eaLnBrk="0" hangingPunct="0">
              <a:lnSpc>
                <a:spcPct val="90000"/>
              </a:lnSpc>
              <a:defRPr sz="2800" b="1">
                <a:latin typeface="Verdana" pitchFamily="34" charset="0"/>
              </a:defRPr>
            </a:lvl3pPr>
            <a:lvl4pPr eaLnBrk="0" hangingPunct="0">
              <a:lnSpc>
                <a:spcPct val="90000"/>
              </a:lnSpc>
              <a:defRPr sz="2800" b="1">
                <a:latin typeface="Verdana" pitchFamily="34" charset="0"/>
              </a:defRPr>
            </a:lvl4pPr>
            <a:lvl5pPr eaLnBrk="0" hangingPunct="0">
              <a:lnSpc>
                <a:spcPct val="90000"/>
              </a:lnSpc>
              <a:defRPr sz="2800" b="1">
                <a:latin typeface="Verdana" pitchFamily="34" charset="0"/>
              </a:defRPr>
            </a:lvl5pPr>
            <a:lvl6pPr marL="457200" fontAlgn="base">
              <a:lnSpc>
                <a:spcPct val="90000"/>
              </a:lnSpc>
              <a:spcBef>
                <a:spcPct val="0"/>
              </a:spcBef>
              <a:spcAft>
                <a:spcPct val="0"/>
              </a:spcAft>
              <a:defRPr sz="2800" b="1">
                <a:latin typeface="Verdana" pitchFamily="34" charset="0"/>
              </a:defRPr>
            </a:lvl6pPr>
            <a:lvl7pPr marL="914400" fontAlgn="base">
              <a:lnSpc>
                <a:spcPct val="90000"/>
              </a:lnSpc>
              <a:spcBef>
                <a:spcPct val="0"/>
              </a:spcBef>
              <a:spcAft>
                <a:spcPct val="0"/>
              </a:spcAft>
              <a:defRPr sz="2800" b="1">
                <a:latin typeface="Verdana" pitchFamily="34" charset="0"/>
              </a:defRPr>
            </a:lvl7pPr>
            <a:lvl8pPr marL="1371600" fontAlgn="base">
              <a:lnSpc>
                <a:spcPct val="90000"/>
              </a:lnSpc>
              <a:spcBef>
                <a:spcPct val="0"/>
              </a:spcBef>
              <a:spcAft>
                <a:spcPct val="0"/>
              </a:spcAft>
              <a:defRPr sz="2800" b="1">
                <a:latin typeface="Verdana" pitchFamily="34" charset="0"/>
              </a:defRPr>
            </a:lvl8pPr>
            <a:lvl9pPr marL="1828800" fontAlgn="base">
              <a:lnSpc>
                <a:spcPct val="90000"/>
              </a:lnSpc>
              <a:spcBef>
                <a:spcPct val="0"/>
              </a:spcBef>
              <a:spcAft>
                <a:spcPct val="0"/>
              </a:spcAft>
              <a:defRPr sz="2800" b="1">
                <a:latin typeface="Verdana" pitchFamily="34" charset="0"/>
              </a:defRPr>
            </a:lvl9pPr>
          </a:lstStyle>
          <a:p>
            <a:r>
              <a:rPr lang="en-US" dirty="0"/>
              <a:t>CG SUPRT Financial Wellness Features</a:t>
            </a:r>
          </a:p>
        </p:txBody>
      </p:sp>
      <p:sp>
        <p:nvSpPr>
          <p:cNvPr id="25" name="Text Placeholder 36">
            <a:extLst>
              <a:ext uri="{FF2B5EF4-FFF2-40B4-BE49-F238E27FC236}">
                <a16:creationId xmlns:a16="http://schemas.microsoft.com/office/drawing/2014/main" id="{5264A89B-64FA-A14A-A557-F9D7344B44DB}"/>
              </a:ext>
            </a:extLst>
          </p:cNvPr>
          <p:cNvSpPr txBox="1">
            <a:spLocks/>
          </p:cNvSpPr>
          <p:nvPr/>
        </p:nvSpPr>
        <p:spPr>
          <a:xfrm>
            <a:off x="2129935" y="917423"/>
            <a:ext cx="4884130" cy="242343"/>
          </a:xfrm>
          <a:prstGeom prst="rect">
            <a:avLst/>
          </a:prstGeom>
        </p:spPr>
        <p:txBody>
          <a:bodyPr anchor="ctr">
            <a:normAutofit/>
          </a:bodyPr>
          <a:lstStyle>
            <a:lvl1pPr marL="0" indent="0" algn="ctr" defTabSz="457246" rtl="0" eaLnBrk="1" latinLnBrk="0" hangingPunct="1">
              <a:lnSpc>
                <a:spcPct val="90000"/>
              </a:lnSpc>
              <a:spcBef>
                <a:spcPts val="1000"/>
              </a:spcBef>
              <a:buFont typeface="Arial" panose="020B0604020202020204" pitchFamily="34" charset="0"/>
              <a:buNone/>
              <a:defRPr lang="en-US" sz="2000" b="0" i="0" kern="1200" spc="300" dirty="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69" indent="-228623" algn="l" defTabSz="9144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71450"/>
            <a:endParaRPr lang="en-US" sz="938" dirty="0">
              <a:solidFill>
                <a:schemeClr val="tx1">
                  <a:lumMod val="50000"/>
                </a:schemeClr>
              </a:solidFill>
              <a:latin typeface="Calibri" panose="020F0502020204030204" pitchFamily="34" charset="0"/>
              <a:cs typeface="Calibri" panose="020F0502020204030204" pitchFamily="34" charset="0"/>
            </a:endParaRPr>
          </a:p>
        </p:txBody>
      </p:sp>
      <p:sp>
        <p:nvSpPr>
          <p:cNvPr id="28" name="Rectangle 27">
            <a:extLst>
              <a:ext uri="{FF2B5EF4-FFF2-40B4-BE49-F238E27FC236}">
                <a16:creationId xmlns:a16="http://schemas.microsoft.com/office/drawing/2014/main" id="{4104AA19-1C8B-4819-BCBF-B6A90C3B33EB}"/>
              </a:ext>
            </a:extLst>
          </p:cNvPr>
          <p:cNvSpPr/>
          <p:nvPr/>
        </p:nvSpPr>
        <p:spPr>
          <a:xfrm>
            <a:off x="472791" y="2560385"/>
            <a:ext cx="1959792" cy="204239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Calibri" panose="020F0502020204030204" pitchFamily="34" charset="0"/>
            </a:endParaRPr>
          </a:p>
        </p:txBody>
      </p:sp>
      <p:sp>
        <p:nvSpPr>
          <p:cNvPr id="31" name="Rectangle 30">
            <a:extLst>
              <a:ext uri="{FF2B5EF4-FFF2-40B4-BE49-F238E27FC236}">
                <a16:creationId xmlns:a16="http://schemas.microsoft.com/office/drawing/2014/main" id="{0D4E5DFF-D803-4E0E-8FF7-EBAC34D6AC96}"/>
              </a:ext>
            </a:extLst>
          </p:cNvPr>
          <p:cNvSpPr/>
          <p:nvPr/>
        </p:nvSpPr>
        <p:spPr>
          <a:xfrm>
            <a:off x="2585820" y="2557842"/>
            <a:ext cx="1959792" cy="204239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Calibri" panose="020F0502020204030204" pitchFamily="34" charset="0"/>
            </a:endParaRPr>
          </a:p>
        </p:txBody>
      </p:sp>
      <p:sp>
        <p:nvSpPr>
          <p:cNvPr id="32" name="Rectangle 31">
            <a:extLst>
              <a:ext uri="{FF2B5EF4-FFF2-40B4-BE49-F238E27FC236}">
                <a16:creationId xmlns:a16="http://schemas.microsoft.com/office/drawing/2014/main" id="{09D11F43-8207-49EF-9075-75302FB5BCEE}"/>
              </a:ext>
            </a:extLst>
          </p:cNvPr>
          <p:cNvSpPr/>
          <p:nvPr/>
        </p:nvSpPr>
        <p:spPr>
          <a:xfrm>
            <a:off x="4697750" y="2553080"/>
            <a:ext cx="1959792" cy="204239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Calibri" panose="020F0502020204030204" pitchFamily="34" charset="0"/>
            </a:endParaRPr>
          </a:p>
        </p:txBody>
      </p:sp>
      <p:sp>
        <p:nvSpPr>
          <p:cNvPr id="33" name="Rectangle 32">
            <a:extLst>
              <a:ext uri="{FF2B5EF4-FFF2-40B4-BE49-F238E27FC236}">
                <a16:creationId xmlns:a16="http://schemas.microsoft.com/office/drawing/2014/main" id="{0F4D67D7-EAD8-4D0B-A63A-744A589A7937}"/>
              </a:ext>
            </a:extLst>
          </p:cNvPr>
          <p:cNvSpPr/>
          <p:nvPr/>
        </p:nvSpPr>
        <p:spPr>
          <a:xfrm>
            <a:off x="6811878" y="2553613"/>
            <a:ext cx="1959792" cy="204239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Calibri" panose="020F0502020204030204" pitchFamily="34" charset="0"/>
            </a:endParaRPr>
          </a:p>
        </p:txBody>
      </p:sp>
      <p:sp>
        <p:nvSpPr>
          <p:cNvPr id="34" name="Rectangle 33">
            <a:extLst>
              <a:ext uri="{FF2B5EF4-FFF2-40B4-BE49-F238E27FC236}">
                <a16:creationId xmlns:a16="http://schemas.microsoft.com/office/drawing/2014/main" id="{82860F1B-D572-4D57-B6BD-38908CD1A8D4}"/>
              </a:ext>
            </a:extLst>
          </p:cNvPr>
          <p:cNvSpPr/>
          <p:nvPr/>
        </p:nvSpPr>
        <p:spPr>
          <a:xfrm>
            <a:off x="472791" y="1678300"/>
            <a:ext cx="1959792" cy="882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Calibri" panose="020F0502020204030204" pitchFamily="34" charset="0"/>
            </a:endParaRPr>
          </a:p>
        </p:txBody>
      </p:sp>
      <p:sp>
        <p:nvSpPr>
          <p:cNvPr id="35" name="Rectangle 34">
            <a:extLst>
              <a:ext uri="{FF2B5EF4-FFF2-40B4-BE49-F238E27FC236}">
                <a16:creationId xmlns:a16="http://schemas.microsoft.com/office/drawing/2014/main" id="{80FFE529-95A2-448F-8268-0839A0CC29ED}"/>
              </a:ext>
            </a:extLst>
          </p:cNvPr>
          <p:cNvSpPr/>
          <p:nvPr/>
        </p:nvSpPr>
        <p:spPr>
          <a:xfrm>
            <a:off x="2585820" y="1675762"/>
            <a:ext cx="1959792" cy="8820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Calibri" panose="020F0502020204030204" pitchFamily="34" charset="0"/>
            </a:endParaRPr>
          </a:p>
        </p:txBody>
      </p:sp>
      <p:sp>
        <p:nvSpPr>
          <p:cNvPr id="36" name="Rectangle 35">
            <a:extLst>
              <a:ext uri="{FF2B5EF4-FFF2-40B4-BE49-F238E27FC236}">
                <a16:creationId xmlns:a16="http://schemas.microsoft.com/office/drawing/2014/main" id="{7F170DA1-65EB-45FE-A1D2-9CC5390DFE4B}"/>
              </a:ext>
            </a:extLst>
          </p:cNvPr>
          <p:cNvSpPr/>
          <p:nvPr/>
        </p:nvSpPr>
        <p:spPr>
          <a:xfrm>
            <a:off x="4697750" y="1675367"/>
            <a:ext cx="1959792" cy="882080"/>
          </a:xfrm>
          <a:prstGeom prst="rect">
            <a:avLst/>
          </a:prstGeom>
          <a:solidFill>
            <a:srgbClr val="E68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Calibri" panose="020F0502020204030204" pitchFamily="34" charset="0"/>
            </a:endParaRPr>
          </a:p>
        </p:txBody>
      </p:sp>
      <p:sp>
        <p:nvSpPr>
          <p:cNvPr id="37" name="Rectangle 36">
            <a:extLst>
              <a:ext uri="{FF2B5EF4-FFF2-40B4-BE49-F238E27FC236}">
                <a16:creationId xmlns:a16="http://schemas.microsoft.com/office/drawing/2014/main" id="{CB570612-9E8F-41C0-A5AD-F64BE0452517}"/>
              </a:ext>
            </a:extLst>
          </p:cNvPr>
          <p:cNvSpPr/>
          <p:nvPr/>
        </p:nvSpPr>
        <p:spPr>
          <a:xfrm>
            <a:off x="6811878" y="1675616"/>
            <a:ext cx="1959792" cy="8820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Calibri" panose="020F0502020204030204" pitchFamily="34" charset="0"/>
            </a:endParaRPr>
          </a:p>
        </p:txBody>
      </p:sp>
      <p:sp>
        <p:nvSpPr>
          <p:cNvPr id="38" name="Text Placeholder 36">
            <a:extLst>
              <a:ext uri="{FF2B5EF4-FFF2-40B4-BE49-F238E27FC236}">
                <a16:creationId xmlns:a16="http://schemas.microsoft.com/office/drawing/2014/main" id="{67A2CF11-431E-4035-B1FB-AD893A7C9586}"/>
              </a:ext>
            </a:extLst>
          </p:cNvPr>
          <p:cNvSpPr txBox="1">
            <a:spLocks/>
          </p:cNvSpPr>
          <p:nvPr/>
        </p:nvSpPr>
        <p:spPr>
          <a:xfrm>
            <a:off x="541280" y="2785196"/>
            <a:ext cx="1822814" cy="295612"/>
          </a:xfrm>
          <a:prstGeom prst="rect">
            <a:avLst/>
          </a:prstGeom>
        </p:spPr>
        <p:txBody>
          <a:bodyPr anchor="ctr">
            <a:normAutofit/>
          </a:bodyPr>
          <a:lstStyle>
            <a:lvl1pPr marL="0" indent="0" algn="ctr" defTabSz="914491" rtl="0" eaLnBrk="1" latinLnBrk="0" hangingPunct="1">
              <a:lnSpc>
                <a:spcPct val="90000"/>
              </a:lnSpc>
              <a:spcBef>
                <a:spcPts val="1000"/>
              </a:spcBef>
              <a:buFont typeface="Arial" panose="020B0604020202020204" pitchFamily="34" charset="0"/>
              <a:buNone/>
              <a:defRPr sz="3600" kern="1200">
                <a:solidFill>
                  <a:schemeClr val="tx2"/>
                </a:solidFill>
                <a:latin typeface="Lato" panose="020F0502020204030203" pitchFamily="34" charset="0"/>
                <a:ea typeface="Lato" panose="020F0502020204030203" pitchFamily="34" charset="0"/>
                <a:cs typeface="Lato" panose="020F0502020204030203" pitchFamily="34" charset="0"/>
              </a:defRPr>
            </a:lvl1pPr>
            <a:lvl2pPr marL="685869" indent="-228623" algn="l" defTabSz="9144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25" b="1" dirty="0">
                <a:latin typeface="Calibri" panose="020F0502020204030204" pitchFamily="34" charset="0"/>
                <a:ea typeface="Lato Semibold" panose="020F0502020204030203" pitchFamily="34" charset="0"/>
                <a:cs typeface="Calibri" panose="020F0502020204030204" pitchFamily="34" charset="0"/>
              </a:rPr>
              <a:t>Money Coaching</a:t>
            </a:r>
          </a:p>
        </p:txBody>
      </p:sp>
      <p:sp>
        <p:nvSpPr>
          <p:cNvPr id="39" name="Text Placeholder 24">
            <a:extLst>
              <a:ext uri="{FF2B5EF4-FFF2-40B4-BE49-F238E27FC236}">
                <a16:creationId xmlns:a16="http://schemas.microsoft.com/office/drawing/2014/main" id="{98D7A428-AC8E-4849-B798-DCC3DA851516}"/>
              </a:ext>
            </a:extLst>
          </p:cNvPr>
          <p:cNvSpPr txBox="1">
            <a:spLocks/>
          </p:cNvSpPr>
          <p:nvPr/>
        </p:nvSpPr>
        <p:spPr>
          <a:xfrm>
            <a:off x="782687" y="3094909"/>
            <a:ext cx="1339999" cy="1475452"/>
          </a:xfrm>
          <a:prstGeom prst="rect">
            <a:avLst/>
          </a:prstGeom>
        </p:spPr>
        <p:txBody>
          <a:bodyPr>
            <a:noAutofit/>
          </a:bodyPr>
          <a:lstStyle>
            <a:defPPr>
              <a:defRPr lang="en-US"/>
            </a:defPPr>
            <a:lvl1pPr marL="0" indent="0" algn="ctr" defTabSz="457246" eaLnBrk="1" latinLnBrk="0" hangingPunct="1">
              <a:lnSpc>
                <a:spcPct val="100000"/>
              </a:lnSpc>
              <a:spcBef>
                <a:spcPts val="1000"/>
              </a:spcBef>
              <a:buFont typeface="Arial" panose="020B0604020202020204" pitchFamily="34" charset="0"/>
              <a:buNone/>
              <a:defRPr sz="1100" b="0" i="0">
                <a:solidFill>
                  <a:schemeClr val="tx1">
                    <a:lumMod val="50000"/>
                  </a:schemeClr>
                </a:solidFill>
                <a:latin typeface="Calibri" panose="020F0502020204030204" pitchFamily="34" charset="0"/>
                <a:ea typeface="Lato Light" panose="020F0502020204030203" pitchFamily="34" charset="0"/>
                <a:cs typeface="Lato Light" panose="020F0502020204030203" pitchFamily="34" charset="0"/>
              </a:defRPr>
            </a:lvl1pPr>
            <a:lvl2pPr marL="685869" indent="-228623" defTabSz="914491" eaLnBrk="1" latinLnBrk="0" hangingPunct="1">
              <a:lnSpc>
                <a:spcPct val="90000"/>
              </a:lnSpc>
              <a:spcBef>
                <a:spcPts val="500"/>
              </a:spcBef>
              <a:buFont typeface="Arial" panose="020B0604020202020204" pitchFamily="34" charset="0"/>
              <a:buChar char="•"/>
              <a:defRPr sz="2400">
                <a:solidFill>
                  <a:schemeClr val="tx1"/>
                </a:solidFill>
                <a:latin typeface="+mn-lt"/>
                <a:cs typeface="+mn-cs"/>
              </a:defRPr>
            </a:lvl2pPr>
            <a:lvl3pPr marL="1143114" indent="-228623" defTabSz="914491" eaLnBrk="1" latinLnBrk="0" hangingPunct="1">
              <a:lnSpc>
                <a:spcPct val="90000"/>
              </a:lnSpc>
              <a:spcBef>
                <a:spcPts val="500"/>
              </a:spcBef>
              <a:buFont typeface="Arial" panose="020B0604020202020204" pitchFamily="34" charset="0"/>
              <a:buChar char="•"/>
              <a:defRPr>
                <a:solidFill>
                  <a:schemeClr val="tx1"/>
                </a:solidFill>
                <a:latin typeface="+mn-lt"/>
                <a:cs typeface="+mn-cs"/>
              </a:defRPr>
            </a:lvl3pPr>
            <a:lvl4pPr marL="1600360" indent="-228623" defTabSz="914491" eaLnBrk="1" latinLnBrk="0" hangingPunct="1">
              <a:lnSpc>
                <a:spcPct val="90000"/>
              </a:lnSpc>
              <a:spcBef>
                <a:spcPts val="500"/>
              </a:spcBef>
              <a:buFont typeface="Arial" panose="020B0604020202020204" pitchFamily="34" charset="0"/>
              <a:buChar char="•"/>
              <a:defRPr sz="1800">
                <a:solidFill>
                  <a:schemeClr val="tx1"/>
                </a:solidFill>
                <a:latin typeface="+mn-lt"/>
                <a:cs typeface="+mn-cs"/>
              </a:defRPr>
            </a:lvl4pPr>
            <a:lvl5pPr marL="2057606" indent="-228623" defTabSz="914491" eaLnBrk="1" latinLnBrk="0" hangingPunct="1">
              <a:lnSpc>
                <a:spcPct val="90000"/>
              </a:lnSpc>
              <a:spcBef>
                <a:spcPts val="500"/>
              </a:spcBef>
              <a:buFont typeface="Arial" panose="020B0604020202020204" pitchFamily="34" charset="0"/>
              <a:buChar char="•"/>
              <a:defRPr sz="1800">
                <a:solidFill>
                  <a:schemeClr val="tx1"/>
                </a:solidFill>
                <a:latin typeface="+mn-lt"/>
                <a:cs typeface="+mn-cs"/>
              </a:defRPr>
            </a:lvl5pPr>
            <a:lvl6pPr marL="2514851" indent="-228623" defTabSz="914491">
              <a:lnSpc>
                <a:spcPct val="90000"/>
              </a:lnSpc>
              <a:spcBef>
                <a:spcPts val="500"/>
              </a:spcBef>
              <a:buFont typeface="Arial" panose="020B0604020202020204" pitchFamily="34" charset="0"/>
              <a:buChar char="•"/>
              <a:defRPr sz="1800">
                <a:solidFill>
                  <a:schemeClr val="tx1"/>
                </a:solidFill>
                <a:latin typeface="+mn-lt"/>
                <a:cs typeface="+mn-cs"/>
              </a:defRPr>
            </a:lvl6pPr>
            <a:lvl7pPr marL="2972097" indent="-228623" defTabSz="914491">
              <a:lnSpc>
                <a:spcPct val="90000"/>
              </a:lnSpc>
              <a:spcBef>
                <a:spcPts val="500"/>
              </a:spcBef>
              <a:buFont typeface="Arial" panose="020B0604020202020204" pitchFamily="34" charset="0"/>
              <a:buChar char="•"/>
              <a:defRPr sz="1800">
                <a:solidFill>
                  <a:schemeClr val="tx1"/>
                </a:solidFill>
                <a:latin typeface="+mn-lt"/>
                <a:cs typeface="+mn-cs"/>
              </a:defRPr>
            </a:lvl7pPr>
            <a:lvl8pPr marL="3429343" indent="-228623" defTabSz="914491">
              <a:lnSpc>
                <a:spcPct val="90000"/>
              </a:lnSpc>
              <a:spcBef>
                <a:spcPts val="500"/>
              </a:spcBef>
              <a:buFont typeface="Arial" panose="020B0604020202020204" pitchFamily="34" charset="0"/>
              <a:buChar char="•"/>
              <a:defRPr sz="1800">
                <a:solidFill>
                  <a:schemeClr val="tx1"/>
                </a:solidFill>
                <a:latin typeface="+mn-lt"/>
                <a:cs typeface="+mn-cs"/>
              </a:defRPr>
            </a:lvl8pPr>
            <a:lvl9pPr marL="3886589" indent="-228623" defTabSz="914491">
              <a:lnSpc>
                <a:spcPct val="90000"/>
              </a:lnSpc>
              <a:spcBef>
                <a:spcPts val="500"/>
              </a:spcBef>
              <a:buFont typeface="Arial" panose="020B0604020202020204" pitchFamily="34" charset="0"/>
              <a:buChar char="•"/>
              <a:defRPr sz="1800">
                <a:solidFill>
                  <a:schemeClr val="tx1"/>
                </a:solidFill>
                <a:latin typeface="+mn-lt"/>
                <a:cs typeface="+mn-cs"/>
              </a:defRPr>
            </a:lvl9pPr>
          </a:lstStyle>
          <a:p>
            <a:r>
              <a:rPr lang="en-US" dirty="0"/>
              <a:t>One-on-one confidential coaching around any financial topic </a:t>
            </a:r>
          </a:p>
        </p:txBody>
      </p:sp>
      <p:sp>
        <p:nvSpPr>
          <p:cNvPr id="40" name="Text Placeholder 36">
            <a:extLst>
              <a:ext uri="{FF2B5EF4-FFF2-40B4-BE49-F238E27FC236}">
                <a16:creationId xmlns:a16="http://schemas.microsoft.com/office/drawing/2014/main" id="{7C63A346-E76F-4F3B-A845-E8225760B804}"/>
              </a:ext>
            </a:extLst>
          </p:cNvPr>
          <p:cNvSpPr txBox="1">
            <a:spLocks/>
          </p:cNvSpPr>
          <p:nvPr/>
        </p:nvSpPr>
        <p:spPr>
          <a:xfrm>
            <a:off x="2654309" y="2785196"/>
            <a:ext cx="1822814" cy="293069"/>
          </a:xfrm>
          <a:prstGeom prst="rect">
            <a:avLst/>
          </a:prstGeom>
        </p:spPr>
        <p:txBody>
          <a:bodyPr anchor="ctr">
            <a:normAutofit/>
          </a:bodyPr>
          <a:lstStyle>
            <a:lvl1pPr marL="0" indent="0" algn="ctr" defTabSz="914491" rtl="0" eaLnBrk="1" latinLnBrk="0" hangingPunct="1">
              <a:lnSpc>
                <a:spcPct val="90000"/>
              </a:lnSpc>
              <a:spcBef>
                <a:spcPts val="1000"/>
              </a:spcBef>
              <a:buFont typeface="Arial" panose="020B0604020202020204" pitchFamily="34" charset="0"/>
              <a:buNone/>
              <a:defRPr sz="3600" kern="1200">
                <a:solidFill>
                  <a:schemeClr val="tx2"/>
                </a:solidFill>
                <a:latin typeface="Lato" panose="020F0502020204030203" pitchFamily="34" charset="0"/>
                <a:ea typeface="Lato" panose="020F0502020204030203" pitchFamily="34" charset="0"/>
                <a:cs typeface="Lato" panose="020F0502020204030203" pitchFamily="34" charset="0"/>
              </a:defRPr>
            </a:lvl1pPr>
            <a:lvl2pPr marL="685869" indent="-228623" algn="l" defTabSz="9144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25" b="1" dirty="0">
                <a:latin typeface="Calibri" panose="020F0502020204030204" pitchFamily="34" charset="0"/>
                <a:ea typeface="Lato Semibold" panose="020F0502020204030203" pitchFamily="34" charset="0"/>
                <a:cs typeface="Calibri" panose="020F0502020204030204" pitchFamily="34" charset="0"/>
              </a:rPr>
              <a:t>Digital Tools</a:t>
            </a:r>
          </a:p>
        </p:txBody>
      </p:sp>
      <p:sp>
        <p:nvSpPr>
          <p:cNvPr id="41" name="Text Placeholder 24">
            <a:extLst>
              <a:ext uri="{FF2B5EF4-FFF2-40B4-BE49-F238E27FC236}">
                <a16:creationId xmlns:a16="http://schemas.microsoft.com/office/drawing/2014/main" id="{0AA4EC07-79C5-4AF0-80E2-997129169919}"/>
              </a:ext>
            </a:extLst>
          </p:cNvPr>
          <p:cNvSpPr txBox="1">
            <a:spLocks/>
          </p:cNvSpPr>
          <p:nvPr/>
        </p:nvSpPr>
        <p:spPr>
          <a:xfrm>
            <a:off x="2620064" y="3094909"/>
            <a:ext cx="1889106" cy="1480539"/>
          </a:xfrm>
          <a:prstGeom prst="rect">
            <a:avLst/>
          </a:prstGeom>
        </p:spPr>
        <p:txBody>
          <a:bodyPr>
            <a:noAutofit/>
          </a:bodyPr>
          <a:lstStyle>
            <a:lvl1pPr marL="0" indent="0" algn="ctr" defTabSz="457246" rtl="0" eaLnBrk="1" latinLnBrk="0" hangingPunct="1">
              <a:lnSpc>
                <a:spcPts val="4080"/>
              </a:lnSpc>
              <a:spcBef>
                <a:spcPts val="1000"/>
              </a:spcBef>
              <a:buFont typeface="Arial" panose="020B0604020202020204" pitchFamily="34" charset="0"/>
              <a:buNone/>
              <a:defRPr lang="en-US" sz="2800" b="0" i="0" kern="1200" dirty="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69" indent="-228623" algn="l" defTabSz="9144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100" dirty="0">
                <a:solidFill>
                  <a:schemeClr val="tx1">
                    <a:lumMod val="50000"/>
                  </a:schemeClr>
                </a:solidFill>
                <a:latin typeface="Calibri" panose="020F0502020204030204" pitchFamily="34" charset="0"/>
              </a:rPr>
              <a:t>Unlimited access to online learning, resources and tools</a:t>
            </a:r>
          </a:p>
          <a:p>
            <a:pPr>
              <a:lnSpc>
                <a:spcPct val="100000"/>
              </a:lnSpc>
              <a:spcBef>
                <a:spcPts val="0"/>
              </a:spcBef>
            </a:pPr>
            <a:r>
              <a:rPr lang="en-US" sz="1100" b="1" dirty="0">
                <a:solidFill>
                  <a:schemeClr val="tx1">
                    <a:lumMod val="50000"/>
                  </a:schemeClr>
                </a:solidFill>
                <a:latin typeface="Calibri" panose="020F0502020204030204" pitchFamily="34" charset="0"/>
              </a:rPr>
              <a:t>cgsuprt.com &gt; Financial</a:t>
            </a:r>
          </a:p>
          <a:p>
            <a:pPr>
              <a:lnSpc>
                <a:spcPct val="100000"/>
              </a:lnSpc>
              <a:spcBef>
                <a:spcPts val="0"/>
              </a:spcBef>
            </a:pPr>
            <a:endParaRPr lang="en-US" sz="1100" dirty="0">
              <a:solidFill>
                <a:schemeClr val="tx1">
                  <a:lumMod val="50000"/>
                </a:schemeClr>
              </a:solidFill>
              <a:latin typeface="Calibri" panose="020F0502020204030204" pitchFamily="34" charset="0"/>
              <a:ea typeface="Lato" panose="020F0502020204030203" pitchFamily="34" charset="0"/>
              <a:cs typeface="Calibri" panose="020F0502020204030204" pitchFamily="34" charset="0"/>
            </a:endParaRPr>
          </a:p>
          <a:p>
            <a:pPr>
              <a:lnSpc>
                <a:spcPct val="100000"/>
              </a:lnSpc>
              <a:spcBef>
                <a:spcPts val="0"/>
              </a:spcBef>
            </a:pPr>
            <a:r>
              <a:rPr lang="en-US" sz="1100" dirty="0">
                <a:solidFill>
                  <a:schemeClr val="tx2"/>
                </a:solidFill>
                <a:latin typeface="Calibri" panose="020F0502020204030204" pitchFamily="34" charset="0"/>
                <a:ea typeface="Lato" panose="020F0502020204030203" pitchFamily="34" charset="0"/>
                <a:cs typeface="Calibri" panose="020F0502020204030204" pitchFamily="34" charset="0"/>
              </a:rPr>
              <a:t>Free </a:t>
            </a:r>
            <a:r>
              <a:rPr lang="en-US" sz="1100" kern="0" dirty="0">
                <a:solidFill>
                  <a:schemeClr val="tx2"/>
                </a:solidFill>
                <a:latin typeface="Calibri" panose="020F0502020204030204" pitchFamily="34" charset="0"/>
                <a:cs typeface="Arial" charset="0"/>
              </a:rPr>
              <a:t>online tax filing and assistance (H&amp;R Block)</a:t>
            </a:r>
          </a:p>
          <a:p>
            <a:pPr>
              <a:lnSpc>
                <a:spcPct val="100000"/>
              </a:lnSpc>
              <a:spcBef>
                <a:spcPts val="0"/>
              </a:spcBef>
            </a:pPr>
            <a:r>
              <a:rPr lang="en-US" sz="1100" b="1" dirty="0">
                <a:solidFill>
                  <a:schemeClr val="tx1">
                    <a:lumMod val="50000"/>
                  </a:schemeClr>
                </a:solidFill>
                <a:latin typeface="Calibri" panose="020F0502020204030204" pitchFamily="34" charset="0"/>
              </a:rPr>
              <a:t>cgsuprt.com &gt; Free Tax Filing</a:t>
            </a:r>
          </a:p>
          <a:p>
            <a:pPr>
              <a:lnSpc>
                <a:spcPct val="100000"/>
              </a:lnSpc>
            </a:pPr>
            <a:endParaRPr lang="en-US" sz="1100" kern="0" dirty="0">
              <a:solidFill>
                <a:schemeClr val="tx2"/>
              </a:solidFill>
              <a:cs typeface="Arial" charset="0"/>
            </a:endParaRPr>
          </a:p>
          <a:p>
            <a:pPr>
              <a:lnSpc>
                <a:spcPct val="100000"/>
              </a:lnSpc>
            </a:pPr>
            <a:endParaRPr lang="en-US" sz="1100" dirty="0">
              <a:solidFill>
                <a:schemeClr val="tx1">
                  <a:lumMod val="50000"/>
                </a:schemeClr>
              </a:solidFill>
              <a:latin typeface="+mn-lt"/>
              <a:ea typeface="Lato" panose="020F0502020204030203" pitchFamily="34" charset="0"/>
              <a:cs typeface="Calibri" panose="020F0502020204030204" pitchFamily="34" charset="0"/>
            </a:endParaRPr>
          </a:p>
        </p:txBody>
      </p:sp>
      <p:sp>
        <p:nvSpPr>
          <p:cNvPr id="42" name="Text Placeholder 36">
            <a:extLst>
              <a:ext uri="{FF2B5EF4-FFF2-40B4-BE49-F238E27FC236}">
                <a16:creationId xmlns:a16="http://schemas.microsoft.com/office/drawing/2014/main" id="{2C9A4CE7-484B-4A6D-9D26-37AEA3A665FA}"/>
              </a:ext>
            </a:extLst>
          </p:cNvPr>
          <p:cNvSpPr txBox="1">
            <a:spLocks/>
          </p:cNvSpPr>
          <p:nvPr/>
        </p:nvSpPr>
        <p:spPr>
          <a:xfrm>
            <a:off x="4766239" y="2779521"/>
            <a:ext cx="1822814" cy="299511"/>
          </a:xfrm>
          <a:prstGeom prst="rect">
            <a:avLst/>
          </a:prstGeom>
        </p:spPr>
        <p:txBody>
          <a:bodyPr anchor="ctr">
            <a:normAutofit/>
          </a:bodyPr>
          <a:lstStyle>
            <a:lvl1pPr marL="0" indent="0" algn="ctr" defTabSz="914491" rtl="0" eaLnBrk="1" latinLnBrk="0" hangingPunct="1">
              <a:lnSpc>
                <a:spcPct val="90000"/>
              </a:lnSpc>
              <a:spcBef>
                <a:spcPts val="1000"/>
              </a:spcBef>
              <a:buFont typeface="Arial" panose="020B0604020202020204" pitchFamily="34" charset="0"/>
              <a:buNone/>
              <a:defRPr sz="3600" kern="1200">
                <a:solidFill>
                  <a:schemeClr val="tx2"/>
                </a:solidFill>
                <a:latin typeface="Lato" panose="020F0502020204030203" pitchFamily="34" charset="0"/>
                <a:ea typeface="Lato" panose="020F0502020204030203" pitchFamily="34" charset="0"/>
                <a:cs typeface="Lato" panose="020F0502020204030203" pitchFamily="34" charset="0"/>
              </a:defRPr>
            </a:lvl1pPr>
            <a:lvl2pPr marL="685869" indent="-228623" algn="l" defTabSz="9144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25" b="1" dirty="0">
                <a:latin typeface="Calibri" panose="020F0502020204030204" pitchFamily="34" charset="0"/>
                <a:ea typeface="Lato Semibold" panose="020F0502020204030203" pitchFamily="34" charset="0"/>
                <a:cs typeface="Calibri" panose="020F0502020204030204" pitchFamily="34" charset="0"/>
              </a:rPr>
              <a:t>Education</a:t>
            </a:r>
          </a:p>
        </p:txBody>
      </p:sp>
      <p:sp>
        <p:nvSpPr>
          <p:cNvPr id="43" name="Text Placeholder 24">
            <a:extLst>
              <a:ext uri="{FF2B5EF4-FFF2-40B4-BE49-F238E27FC236}">
                <a16:creationId xmlns:a16="http://schemas.microsoft.com/office/drawing/2014/main" id="{68B6A8F6-ED75-45EC-AE5A-F257B3FA4AE3}"/>
              </a:ext>
            </a:extLst>
          </p:cNvPr>
          <p:cNvSpPr txBox="1">
            <a:spLocks/>
          </p:cNvSpPr>
          <p:nvPr/>
        </p:nvSpPr>
        <p:spPr>
          <a:xfrm>
            <a:off x="5007646" y="3072590"/>
            <a:ext cx="1339999" cy="1488383"/>
          </a:xfrm>
          <a:prstGeom prst="rect">
            <a:avLst/>
          </a:prstGeom>
        </p:spPr>
        <p:txBody>
          <a:bodyPr>
            <a:noAutofit/>
          </a:bodyPr>
          <a:lstStyle>
            <a:defPPr>
              <a:defRPr lang="en-US"/>
            </a:defPPr>
            <a:lvl1pPr marL="0" indent="0" algn="ctr" defTabSz="457246" eaLnBrk="1" latinLnBrk="0" hangingPunct="1">
              <a:lnSpc>
                <a:spcPct val="100000"/>
              </a:lnSpc>
              <a:spcBef>
                <a:spcPts val="1000"/>
              </a:spcBef>
              <a:buFont typeface="Arial" panose="020B0604020202020204" pitchFamily="34" charset="0"/>
              <a:buNone/>
              <a:defRPr sz="1100" b="0" i="0">
                <a:solidFill>
                  <a:schemeClr val="tx1">
                    <a:lumMod val="50000"/>
                  </a:schemeClr>
                </a:solidFill>
                <a:latin typeface="Calibri" panose="020F0502020204030204" pitchFamily="34" charset="0"/>
                <a:ea typeface="Lato Light" panose="020F0502020204030203" pitchFamily="34" charset="0"/>
                <a:cs typeface="Lato Light" panose="020F0502020204030203" pitchFamily="34" charset="0"/>
              </a:defRPr>
            </a:lvl1pPr>
            <a:lvl2pPr marL="685869" indent="-228623" defTabSz="914491" eaLnBrk="1" latinLnBrk="0" hangingPunct="1">
              <a:lnSpc>
                <a:spcPct val="90000"/>
              </a:lnSpc>
              <a:spcBef>
                <a:spcPts val="500"/>
              </a:spcBef>
              <a:buFont typeface="Arial" panose="020B0604020202020204" pitchFamily="34" charset="0"/>
              <a:buChar char="•"/>
              <a:defRPr sz="2400">
                <a:solidFill>
                  <a:schemeClr val="tx1"/>
                </a:solidFill>
                <a:latin typeface="+mn-lt"/>
                <a:cs typeface="+mn-cs"/>
              </a:defRPr>
            </a:lvl2pPr>
            <a:lvl3pPr marL="1143114" indent="-228623" defTabSz="914491" eaLnBrk="1" latinLnBrk="0" hangingPunct="1">
              <a:lnSpc>
                <a:spcPct val="90000"/>
              </a:lnSpc>
              <a:spcBef>
                <a:spcPts val="500"/>
              </a:spcBef>
              <a:buFont typeface="Arial" panose="020B0604020202020204" pitchFamily="34" charset="0"/>
              <a:buChar char="•"/>
              <a:defRPr>
                <a:solidFill>
                  <a:schemeClr val="tx1"/>
                </a:solidFill>
                <a:latin typeface="+mn-lt"/>
                <a:cs typeface="+mn-cs"/>
              </a:defRPr>
            </a:lvl3pPr>
            <a:lvl4pPr marL="1600360" indent="-228623" defTabSz="914491" eaLnBrk="1" latinLnBrk="0" hangingPunct="1">
              <a:lnSpc>
                <a:spcPct val="90000"/>
              </a:lnSpc>
              <a:spcBef>
                <a:spcPts val="500"/>
              </a:spcBef>
              <a:buFont typeface="Arial" panose="020B0604020202020204" pitchFamily="34" charset="0"/>
              <a:buChar char="•"/>
              <a:defRPr sz="1800">
                <a:solidFill>
                  <a:schemeClr val="tx1"/>
                </a:solidFill>
                <a:latin typeface="+mn-lt"/>
                <a:cs typeface="+mn-cs"/>
              </a:defRPr>
            </a:lvl4pPr>
            <a:lvl5pPr marL="2057606" indent="-228623" defTabSz="914491" eaLnBrk="1" latinLnBrk="0" hangingPunct="1">
              <a:lnSpc>
                <a:spcPct val="90000"/>
              </a:lnSpc>
              <a:spcBef>
                <a:spcPts val="500"/>
              </a:spcBef>
              <a:buFont typeface="Arial" panose="020B0604020202020204" pitchFamily="34" charset="0"/>
              <a:buChar char="•"/>
              <a:defRPr sz="1800">
                <a:solidFill>
                  <a:schemeClr val="tx1"/>
                </a:solidFill>
                <a:latin typeface="+mn-lt"/>
                <a:cs typeface="+mn-cs"/>
              </a:defRPr>
            </a:lvl5pPr>
            <a:lvl6pPr marL="2514851" indent="-228623" defTabSz="914491">
              <a:lnSpc>
                <a:spcPct val="90000"/>
              </a:lnSpc>
              <a:spcBef>
                <a:spcPts val="500"/>
              </a:spcBef>
              <a:buFont typeface="Arial" panose="020B0604020202020204" pitchFamily="34" charset="0"/>
              <a:buChar char="•"/>
              <a:defRPr sz="1800">
                <a:solidFill>
                  <a:schemeClr val="tx1"/>
                </a:solidFill>
                <a:latin typeface="+mn-lt"/>
                <a:cs typeface="+mn-cs"/>
              </a:defRPr>
            </a:lvl6pPr>
            <a:lvl7pPr marL="2972097" indent="-228623" defTabSz="914491">
              <a:lnSpc>
                <a:spcPct val="90000"/>
              </a:lnSpc>
              <a:spcBef>
                <a:spcPts val="500"/>
              </a:spcBef>
              <a:buFont typeface="Arial" panose="020B0604020202020204" pitchFamily="34" charset="0"/>
              <a:buChar char="•"/>
              <a:defRPr sz="1800">
                <a:solidFill>
                  <a:schemeClr val="tx1"/>
                </a:solidFill>
                <a:latin typeface="+mn-lt"/>
                <a:cs typeface="+mn-cs"/>
              </a:defRPr>
            </a:lvl7pPr>
            <a:lvl8pPr marL="3429343" indent="-228623" defTabSz="914491">
              <a:lnSpc>
                <a:spcPct val="90000"/>
              </a:lnSpc>
              <a:spcBef>
                <a:spcPts val="500"/>
              </a:spcBef>
              <a:buFont typeface="Arial" panose="020B0604020202020204" pitchFamily="34" charset="0"/>
              <a:buChar char="•"/>
              <a:defRPr sz="1800">
                <a:solidFill>
                  <a:schemeClr val="tx1"/>
                </a:solidFill>
                <a:latin typeface="+mn-lt"/>
                <a:cs typeface="+mn-cs"/>
              </a:defRPr>
            </a:lvl8pPr>
            <a:lvl9pPr marL="3886589" indent="-228623" defTabSz="914491">
              <a:lnSpc>
                <a:spcPct val="90000"/>
              </a:lnSpc>
              <a:spcBef>
                <a:spcPts val="500"/>
              </a:spcBef>
              <a:buFont typeface="Arial" panose="020B0604020202020204" pitchFamily="34" charset="0"/>
              <a:buChar char="•"/>
              <a:defRPr sz="1800">
                <a:solidFill>
                  <a:schemeClr val="tx1"/>
                </a:solidFill>
                <a:latin typeface="+mn-lt"/>
                <a:cs typeface="+mn-cs"/>
              </a:defRPr>
            </a:lvl9pPr>
          </a:lstStyle>
          <a:p>
            <a:r>
              <a:rPr lang="en-US" dirty="0"/>
              <a:t>On-site and on-line financial education classes</a:t>
            </a:r>
          </a:p>
        </p:txBody>
      </p:sp>
      <p:sp>
        <p:nvSpPr>
          <p:cNvPr id="44" name="Text Placeholder 36">
            <a:extLst>
              <a:ext uri="{FF2B5EF4-FFF2-40B4-BE49-F238E27FC236}">
                <a16:creationId xmlns:a16="http://schemas.microsoft.com/office/drawing/2014/main" id="{D661119B-550A-45BE-A1C6-0B2B911099C1}"/>
              </a:ext>
            </a:extLst>
          </p:cNvPr>
          <p:cNvSpPr txBox="1">
            <a:spLocks/>
          </p:cNvSpPr>
          <p:nvPr/>
        </p:nvSpPr>
        <p:spPr>
          <a:xfrm>
            <a:off x="6880367" y="2760474"/>
            <a:ext cx="1822814" cy="561399"/>
          </a:xfrm>
          <a:prstGeom prst="rect">
            <a:avLst/>
          </a:prstGeom>
        </p:spPr>
        <p:txBody>
          <a:bodyPr anchor="ctr">
            <a:noAutofit/>
          </a:bodyPr>
          <a:lstStyle>
            <a:lvl1pPr marL="0" indent="0" algn="ctr" defTabSz="914491" rtl="0" eaLnBrk="1" latinLnBrk="0" hangingPunct="1">
              <a:lnSpc>
                <a:spcPct val="90000"/>
              </a:lnSpc>
              <a:spcBef>
                <a:spcPts val="1000"/>
              </a:spcBef>
              <a:buFont typeface="Arial" panose="020B0604020202020204" pitchFamily="34" charset="0"/>
              <a:buNone/>
              <a:defRPr sz="3600" kern="1200">
                <a:solidFill>
                  <a:schemeClr val="tx2"/>
                </a:solidFill>
                <a:latin typeface="Lato" panose="020F0502020204030203" pitchFamily="34" charset="0"/>
                <a:ea typeface="Lato" panose="020F0502020204030203" pitchFamily="34" charset="0"/>
                <a:cs typeface="Lato" panose="020F0502020204030203" pitchFamily="34" charset="0"/>
              </a:defRPr>
            </a:lvl1pPr>
            <a:lvl2pPr marL="685869" indent="-228623" algn="l" defTabSz="9144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25" b="1" dirty="0">
                <a:latin typeface="Calibri" panose="020F0502020204030204" pitchFamily="34" charset="0"/>
                <a:ea typeface="Lato Semibold" panose="020F0502020204030203" pitchFamily="34" charset="0"/>
                <a:cs typeface="Calibri" panose="020F0502020204030204" pitchFamily="34" charset="0"/>
              </a:rPr>
              <a:t>Identity Protection &amp; Credit Monitoring </a:t>
            </a:r>
          </a:p>
        </p:txBody>
      </p:sp>
      <p:sp>
        <p:nvSpPr>
          <p:cNvPr id="45" name="Text Placeholder 24">
            <a:extLst>
              <a:ext uri="{FF2B5EF4-FFF2-40B4-BE49-F238E27FC236}">
                <a16:creationId xmlns:a16="http://schemas.microsoft.com/office/drawing/2014/main" id="{AF3CBFCA-C88F-40FD-AEFD-03B1356F9F05}"/>
              </a:ext>
            </a:extLst>
          </p:cNvPr>
          <p:cNvSpPr txBox="1">
            <a:spLocks/>
          </p:cNvSpPr>
          <p:nvPr/>
        </p:nvSpPr>
        <p:spPr>
          <a:xfrm>
            <a:off x="7121774" y="3331397"/>
            <a:ext cx="1339999" cy="1229835"/>
          </a:xfrm>
          <a:prstGeom prst="rect">
            <a:avLst/>
          </a:prstGeom>
        </p:spPr>
        <p:txBody>
          <a:bodyPr>
            <a:noAutofit/>
          </a:bodyPr>
          <a:lstStyle>
            <a:defPPr>
              <a:defRPr lang="en-US"/>
            </a:defPPr>
            <a:lvl1pPr marL="0" indent="0" algn="ctr" defTabSz="457246" eaLnBrk="1" latinLnBrk="0" hangingPunct="1">
              <a:lnSpc>
                <a:spcPct val="100000"/>
              </a:lnSpc>
              <a:spcBef>
                <a:spcPts val="1000"/>
              </a:spcBef>
              <a:buFont typeface="Arial" panose="020B0604020202020204" pitchFamily="34" charset="0"/>
              <a:buNone/>
              <a:defRPr sz="1100" b="0" i="0">
                <a:solidFill>
                  <a:schemeClr val="tx1">
                    <a:lumMod val="50000"/>
                  </a:schemeClr>
                </a:solidFill>
                <a:latin typeface="Calibri" panose="020F0502020204030204" pitchFamily="34" charset="0"/>
                <a:ea typeface="Lato Light" panose="020F0502020204030203" pitchFamily="34" charset="0"/>
                <a:cs typeface="Lato Light" panose="020F0502020204030203" pitchFamily="34" charset="0"/>
              </a:defRPr>
            </a:lvl1pPr>
            <a:lvl2pPr marL="685869" indent="-228623" defTabSz="914491" eaLnBrk="1" latinLnBrk="0" hangingPunct="1">
              <a:lnSpc>
                <a:spcPct val="90000"/>
              </a:lnSpc>
              <a:spcBef>
                <a:spcPts val="500"/>
              </a:spcBef>
              <a:buFont typeface="Arial" panose="020B0604020202020204" pitchFamily="34" charset="0"/>
              <a:buChar char="•"/>
              <a:defRPr sz="2400">
                <a:solidFill>
                  <a:schemeClr val="tx1"/>
                </a:solidFill>
                <a:latin typeface="+mn-lt"/>
                <a:cs typeface="+mn-cs"/>
              </a:defRPr>
            </a:lvl2pPr>
            <a:lvl3pPr marL="1143114" indent="-228623" defTabSz="914491" eaLnBrk="1" latinLnBrk="0" hangingPunct="1">
              <a:lnSpc>
                <a:spcPct val="90000"/>
              </a:lnSpc>
              <a:spcBef>
                <a:spcPts val="500"/>
              </a:spcBef>
              <a:buFont typeface="Arial" panose="020B0604020202020204" pitchFamily="34" charset="0"/>
              <a:buChar char="•"/>
              <a:defRPr>
                <a:solidFill>
                  <a:schemeClr val="tx1"/>
                </a:solidFill>
                <a:latin typeface="+mn-lt"/>
                <a:cs typeface="+mn-cs"/>
              </a:defRPr>
            </a:lvl3pPr>
            <a:lvl4pPr marL="1600360" indent="-228623" defTabSz="914491" eaLnBrk="1" latinLnBrk="0" hangingPunct="1">
              <a:lnSpc>
                <a:spcPct val="90000"/>
              </a:lnSpc>
              <a:spcBef>
                <a:spcPts val="500"/>
              </a:spcBef>
              <a:buFont typeface="Arial" panose="020B0604020202020204" pitchFamily="34" charset="0"/>
              <a:buChar char="•"/>
              <a:defRPr sz="1800">
                <a:solidFill>
                  <a:schemeClr val="tx1"/>
                </a:solidFill>
                <a:latin typeface="+mn-lt"/>
                <a:cs typeface="+mn-cs"/>
              </a:defRPr>
            </a:lvl4pPr>
            <a:lvl5pPr marL="2057606" indent="-228623" defTabSz="914491" eaLnBrk="1" latinLnBrk="0" hangingPunct="1">
              <a:lnSpc>
                <a:spcPct val="90000"/>
              </a:lnSpc>
              <a:spcBef>
                <a:spcPts val="500"/>
              </a:spcBef>
              <a:buFont typeface="Arial" panose="020B0604020202020204" pitchFamily="34" charset="0"/>
              <a:buChar char="•"/>
              <a:defRPr sz="1800">
                <a:solidFill>
                  <a:schemeClr val="tx1"/>
                </a:solidFill>
                <a:latin typeface="+mn-lt"/>
                <a:cs typeface="+mn-cs"/>
              </a:defRPr>
            </a:lvl5pPr>
            <a:lvl6pPr marL="2514851" indent="-228623" defTabSz="914491">
              <a:lnSpc>
                <a:spcPct val="90000"/>
              </a:lnSpc>
              <a:spcBef>
                <a:spcPts val="500"/>
              </a:spcBef>
              <a:buFont typeface="Arial" panose="020B0604020202020204" pitchFamily="34" charset="0"/>
              <a:buChar char="•"/>
              <a:defRPr sz="1800">
                <a:solidFill>
                  <a:schemeClr val="tx1"/>
                </a:solidFill>
                <a:latin typeface="+mn-lt"/>
                <a:cs typeface="+mn-cs"/>
              </a:defRPr>
            </a:lvl6pPr>
            <a:lvl7pPr marL="2972097" indent="-228623" defTabSz="914491">
              <a:lnSpc>
                <a:spcPct val="90000"/>
              </a:lnSpc>
              <a:spcBef>
                <a:spcPts val="500"/>
              </a:spcBef>
              <a:buFont typeface="Arial" panose="020B0604020202020204" pitchFamily="34" charset="0"/>
              <a:buChar char="•"/>
              <a:defRPr sz="1800">
                <a:solidFill>
                  <a:schemeClr val="tx1"/>
                </a:solidFill>
                <a:latin typeface="+mn-lt"/>
                <a:cs typeface="+mn-cs"/>
              </a:defRPr>
            </a:lvl7pPr>
            <a:lvl8pPr marL="3429343" indent="-228623" defTabSz="914491">
              <a:lnSpc>
                <a:spcPct val="90000"/>
              </a:lnSpc>
              <a:spcBef>
                <a:spcPts val="500"/>
              </a:spcBef>
              <a:buFont typeface="Arial" panose="020B0604020202020204" pitchFamily="34" charset="0"/>
              <a:buChar char="•"/>
              <a:defRPr sz="1800">
                <a:solidFill>
                  <a:schemeClr val="tx1"/>
                </a:solidFill>
                <a:latin typeface="+mn-lt"/>
                <a:cs typeface="+mn-cs"/>
              </a:defRPr>
            </a:lvl8pPr>
            <a:lvl9pPr marL="3886589" indent="-228623" defTabSz="914491">
              <a:lnSpc>
                <a:spcPct val="90000"/>
              </a:lnSpc>
              <a:spcBef>
                <a:spcPts val="500"/>
              </a:spcBef>
              <a:buFont typeface="Arial" panose="020B0604020202020204" pitchFamily="34" charset="0"/>
              <a:buChar char="•"/>
              <a:defRPr sz="1800">
                <a:solidFill>
                  <a:schemeClr val="tx1"/>
                </a:solidFill>
                <a:latin typeface="+mn-lt"/>
                <a:cs typeface="+mn-cs"/>
              </a:defRPr>
            </a:lvl9pPr>
          </a:lstStyle>
          <a:p>
            <a:r>
              <a:rPr lang="en-US" dirty="0"/>
              <a:t>Access to credit report, credit score and fraud resolution support</a:t>
            </a:r>
          </a:p>
        </p:txBody>
      </p:sp>
      <p:pic>
        <p:nvPicPr>
          <p:cNvPr id="46" name="Graphic 4">
            <a:extLst>
              <a:ext uri="{FF2B5EF4-FFF2-40B4-BE49-F238E27FC236}">
                <a16:creationId xmlns:a16="http://schemas.microsoft.com/office/drawing/2014/main" id="{ACE4A466-C0CA-4EA4-AAC6-F67207F81B1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8402" y="1873087"/>
            <a:ext cx="428569" cy="492399"/>
          </a:xfrm>
          <a:prstGeom prst="rect">
            <a:avLst/>
          </a:prstGeom>
        </p:spPr>
      </p:pic>
      <p:pic>
        <p:nvPicPr>
          <p:cNvPr id="47" name="Graphic 44">
            <a:extLst>
              <a:ext uri="{FF2B5EF4-FFF2-40B4-BE49-F238E27FC236}">
                <a16:creationId xmlns:a16="http://schemas.microsoft.com/office/drawing/2014/main" id="{B469E30C-9794-4866-8987-E719038A53E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82860" y="1903115"/>
            <a:ext cx="565711" cy="455946"/>
          </a:xfrm>
          <a:prstGeom prst="rect">
            <a:avLst/>
          </a:prstGeom>
        </p:spPr>
      </p:pic>
      <p:pic>
        <p:nvPicPr>
          <p:cNvPr id="48" name="Graphic 606">
            <a:extLst>
              <a:ext uri="{FF2B5EF4-FFF2-40B4-BE49-F238E27FC236}">
                <a16:creationId xmlns:a16="http://schemas.microsoft.com/office/drawing/2014/main" id="{80D47D6C-9E08-466B-A5EB-737205A949B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88231" y="1937285"/>
            <a:ext cx="578830" cy="347298"/>
          </a:xfrm>
          <a:prstGeom prst="rect">
            <a:avLst/>
          </a:prstGeom>
        </p:spPr>
      </p:pic>
      <p:pic>
        <p:nvPicPr>
          <p:cNvPr id="49" name="Graphic 625">
            <a:extLst>
              <a:ext uri="{FF2B5EF4-FFF2-40B4-BE49-F238E27FC236}">
                <a16:creationId xmlns:a16="http://schemas.microsoft.com/office/drawing/2014/main" id="{544BDE68-3DD1-4685-BD6C-9F5EEAE063C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40618" y="1917606"/>
            <a:ext cx="502311" cy="393477"/>
          </a:xfrm>
          <a:prstGeom prst="rect">
            <a:avLst/>
          </a:prstGeom>
        </p:spPr>
      </p:pic>
      <p:pic>
        <p:nvPicPr>
          <p:cNvPr id="24" name="Picture 23"/>
          <p:cNvPicPr>
            <a:picLocks noChangeAspect="1"/>
          </p:cNvPicPr>
          <p:nvPr/>
        </p:nvPicPr>
        <p:blipFill rotWithShape="1">
          <a:blip r:embed="rId11" cstate="print">
            <a:extLst>
              <a:ext uri="{28A0092B-C50C-407E-A947-70E740481C1C}">
                <a14:useLocalDpi xmlns:a14="http://schemas.microsoft.com/office/drawing/2010/main" val="0"/>
              </a:ext>
            </a:extLst>
          </a:blip>
          <a:srcRect l="14228" t="11556" r="7849" b="7460"/>
          <a:stretch/>
        </p:blipFill>
        <p:spPr>
          <a:xfrm>
            <a:off x="7360164" y="42680"/>
            <a:ext cx="1783836" cy="846101"/>
          </a:xfrm>
          <a:prstGeom prst="rect">
            <a:avLst/>
          </a:prstGeom>
        </p:spPr>
      </p:pic>
    </p:spTree>
    <p:extLst>
      <p:ext uri="{BB962C8B-B14F-4D97-AF65-F5344CB8AC3E}">
        <p14:creationId xmlns:p14="http://schemas.microsoft.com/office/powerpoint/2010/main" val="61542052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4526755" y="1325563"/>
            <a:ext cx="4556919" cy="4525962"/>
          </a:xfrm>
        </p:spPr>
        <p:txBody>
          <a:bodyPr/>
          <a:lstStyle/>
          <a:p>
            <a:r>
              <a:rPr lang="en-US" sz="1200" b="0" dirty="0"/>
              <a:t> ​</a:t>
            </a:r>
          </a:p>
          <a:p>
            <a:pPr algn="ctr"/>
            <a:r>
              <a:rPr lang="en-US" sz="2000" b="0" dirty="0">
                <a:cs typeface="Arial" charset="0"/>
              </a:rPr>
              <a:t>PHOTO</a:t>
            </a:r>
          </a:p>
        </p:txBody>
      </p:sp>
      <p:sp>
        <p:nvSpPr>
          <p:cNvPr id="14" name="TextBox 13"/>
          <p:cNvSpPr txBox="1"/>
          <p:nvPr/>
        </p:nvSpPr>
        <p:spPr>
          <a:xfrm>
            <a:off x="535448" y="4699744"/>
            <a:ext cx="2642179" cy="1015663"/>
          </a:xfrm>
          <a:prstGeom prst="rect">
            <a:avLst/>
          </a:prstGeom>
          <a:noFill/>
        </p:spPr>
        <p:txBody>
          <a:bodyPr wrap="square" rtlCol="0">
            <a:spAutoFit/>
          </a:bodyPr>
          <a:lstStyle/>
          <a:p>
            <a:r>
              <a:rPr lang="en-US" dirty="0"/>
              <a:t>Kenneth Hall, AFC ©</a:t>
            </a:r>
          </a:p>
          <a:p>
            <a:r>
              <a:rPr lang="en-US" dirty="0"/>
              <a:t>Personal Financial Manager</a:t>
            </a:r>
          </a:p>
        </p:txBody>
      </p:sp>
      <p:sp>
        <p:nvSpPr>
          <p:cNvPr id="18" name="TextBox 17"/>
          <p:cNvSpPr txBox="1"/>
          <p:nvPr/>
        </p:nvSpPr>
        <p:spPr>
          <a:xfrm>
            <a:off x="6139099" y="4698039"/>
            <a:ext cx="2876621" cy="707886"/>
          </a:xfrm>
          <a:prstGeom prst="rect">
            <a:avLst/>
          </a:prstGeom>
          <a:noFill/>
        </p:spPr>
        <p:txBody>
          <a:bodyPr wrap="square" rtlCol="0">
            <a:spAutoFit/>
          </a:bodyPr>
          <a:lstStyle/>
          <a:p>
            <a:r>
              <a:rPr lang="en-US" dirty="0"/>
              <a:t>Liana Barakat, CPA ©</a:t>
            </a:r>
          </a:p>
          <a:p>
            <a:r>
              <a:rPr lang="en-US" dirty="0"/>
              <a:t>CG SUPRT Money Coach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401" y="1339136"/>
            <a:ext cx="2815124" cy="3162460"/>
          </a:xfrm>
          <a:prstGeom prst="rect">
            <a:avLst/>
          </a:prstGeom>
          <a:ln w="88900" cap="sq">
            <a:solidFill>
              <a:schemeClr val="tx1"/>
            </a:solidFill>
            <a:miter lim="800000"/>
          </a:ln>
          <a:effectLst>
            <a:outerShdw blurRad="76200" algn="tl" rotWithShape="0">
              <a:prstClr val="black"/>
            </a:outerShdw>
            <a:softEdge rad="31750"/>
          </a:effec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4228" t="11556" r="7849" b="7460"/>
          <a:stretch/>
        </p:blipFill>
        <p:spPr>
          <a:xfrm>
            <a:off x="7360164" y="42680"/>
            <a:ext cx="1783836" cy="846101"/>
          </a:xfrm>
          <a:prstGeom prst="rect">
            <a:avLst/>
          </a:prstGeom>
        </p:spPr>
      </p:pic>
      <p:sp>
        <p:nvSpPr>
          <p:cNvPr id="4" name="AutoShape 2" descr="data:image/png;base64,%20iVBORw0KGgoAAAANSUhEUgAAAL8AAADzCAYAAADXcMcRAAAAAXNSR0IArs4c6QAAAARnQU1BAACxjwv8YQUAAAAJcEhZcwAADsMAAA7DAcdvqGQAAP+lSURBVHhe7P3ZcqzbmqYJDXUul7tLcvXS7Ofq19r9jj5bgsyMtEooM8ygDE7hCrgDjDuAK+AS0uqEE04SCgOsrCAzIiMj9l57tbNTL5fkjXqpnucd8r0DiKXEZh0VuX/Nf3r3N2N83/u14xvjnyilTLM/Yf/99vvtP6XtjeB/wf5tPv5++/32n872cvL+ze+332//yW2/B//vt/9kt7/P7fk37P/n+vb32++3/7/Z/in7/6C+zfby7wP//5b9f8f+83z6/fb77b//279j/1+z/2/yqW4/CH61//+J/Y1f/H77/fbf481M5r9gV+v//wz+/8Pc3NyL2UajNGZny8zMdJmYmCgTkxNlcnKqlLuJcn1zXa6ur8r15WW5K7fl7u6uTExNlFsiianpqTI9M8P3nMN5ndZcmZme5vjLcnFxyet1ub255bfJ+F45/5adD9c3N2WSN+ZgC9/xY7ZJ7u39yxT3v70rN/x2wz29wBTfT3G/SX9ju+EeE1c3ZXZuLp/PBsNydn6d9jRas2V2tkn7prmM17nmutNlkjbf3N6Um6urcjE6K51Om2tOlvOz83LFtbz/UnMu5/S43hWvLY5ZXV8vzemZ8vWXX5Yr2z49Sbvo2w1tu76jX/SOz5PQwd56Pg3OZ369799dmZ1vle7yYjk/6ZdBb1QeP1ovP/38k7KzvV3+w1fflSF9as01SnuxQx/moHWjjAYX5Ww4KDfw4Y7fK7m4NjyYnJquvKNtk37BdnNzWaburotUuqZdl9c3ad/EBC2Br1NTM/Cu0nGa99PwTJrfyi9pTj+urq7p1g03so/wH3p5Lfs1wW737NId15y8mwxf8yV8sh2TXpO2FbHCTxxW+SptoJ/7Hdef9BxP8n/eT0EvsXENj4JBt/vzcpj3pR13/H7LhcXd5eXld/zyv2T//wK/V+iyaxLGm/6+J/xPOgudbmOmUWYQgOmAysb4P0Sw0wL/FqJP0kmA4818P92YKc1WqzTbc6Xh+5mp0pmbKXOzdJiGXV6dQyjaS8On+W2Ka09CCAXmLp0pZYbXOc5tAD6JqGDZ0QmIN8Wxs7P81qRtvArQSa/jDvC8Fk2ByaU0AJnvDe0nG80y026Vufk2YOVcwK/QNDjH9hbApEDfsjfbzQDx6vwSAl4BIAQY4NnHc/vt9Wlva6Fdnj59XNbXV8rR8WGZBZStxXkAgaABrCra3r62exIBbXRmud9sACr8PWRmbrZsPXtUlpe75fy0Xy4QuLnmbHmyuVpmyzVdvynHZxcIJ3Th2NlOq0zPNgLiq4ur0LByf6I0Z6F7s1kaCL7gn52DFwj77MyseEt/4RbqpmLHfYLzZ8Jr2kUbBf0UfZ6CflMAdWqi8neCPvu7/J5SWDjXfnFndvrntTgugu65dJKz8p1tnPE8wc+ugLn7u8dLiJwDX6a50IzCy71qv6pydZPuTZSQirLeh/blXvXedwolx9nni8uLY97+l+wq+b/r8//vqzr4gU3GthY6EGISoKPlkXAkqVxdXqAx0Ia3VeM3YFITDTgHsNrt+exNCD7bhEE0Xm16cc7xnHvJNYSCkm9Db7juDdbA60jYGZjVBkBtmDsLuO2odKHrCBpaB2shsJR+jAadV7tAdj7fqf3UUBeAhHvd8vni/CKWqLO8gIZeLEsLXHeCeyEZ9qvB6yzEbkAoLYdar7PAsVtruaeEnIa5C61maQGei6vbcsY9JqQ058/Q91mEnAYA+lZZf7xRFua7fIRRQRd9RYhnEJxZjm115pCxaYTsKvduCmCAsLS5UjaebkZxKHwK8cXVJVq9Xw6PT7CCU+XFxnJZbPO72po23dqPWWlZASz9W/MLZXF5uXQWl7gf4J9BCOhTA2Fv0M9Z6K42vtIqgR7BY1/kx7QaHwUxiRDc0u5rfr/1d+gbhSLSRZVg5Pc7+4YATMZqVgDWjd/hyzQNm4RJfq3GF/xaWzGh0lIAVFgqQRXqrdqe9yrLFoI7w3G3anHoUa28HLENE7GwblGGnFOFtFo8PQyt9txcM8f80DZu7d+72dAGxNZNmJi8xfyP0ohptMMEQLhRaqfVLAtlfn4Jpi/S6BbaYBpAY57QmjeX1wjKbekB/uOzs3IJISVaiBFNzX2yq82nSxvA2/AmQiBBrumwro3MnfEcOu55ILJc0pYLQK4F0qJM8hnpLHfc8+5S88gV0JgzEKUhobneFGa/wekN/rvVanHOrFYKazCNBWkD4NVHawhDg98mAGunLHcX0IjNcsb1bgClGpeL8jpTltdWS2dpsRS+s537ewdl9927YGSR79dxiT759KOytrEaIVYJqNXpbmhwTTu1YFtPtsra2gZCww8wu4GA0HX9FCzNdfl+/6g0ANqHj1fLVneuzN1r5dkO4EaobqHxbKtTuqvrZXl9s3RX1kp7fj4AmuY8aVDiqqA4EKpYbG5gG6bh5YzCP9tCQFBkWPoZ3Z978HKjCmYBFvCJP+9fQX+ngpKR4025gla6L/JtWqXGcbZFAahA5VxdXvYZaNfgnnO0ocXepA0qD10teRt3ut42rwqtro03yvfs4sKfZhBy3dAVaKn1emh7EPwXgFV/+G4KAHLlSV2Ytv4m2hOQz7XQ8Gp5NPzUJOaJg65Gl+V8iH99fFoGRydl1B/h33M+6vcMv/lCzYzGEpRKfJiDkGnuZI7mrgUxNIdngPjiAi3Ln+ZThsyhzZoAUmZxAVqpZRDW+oP6sVgTQUp71aLzHKs/fo0FuGRHZ6Zvt1ox3S+YOgHhJwBTYwYNj8UR+Df46k3A0O4swJRW2j24ukjMopUKENhb0GMOGnCBcs71BycnYVgbDdxFA9O1cqvVG57le5mK81HoNYpButxiaeYB7Gos5gWujXxdxf2ZQgP3esfxiQcA6d3xIPTYxOefB9CzHNeEwXPzaGvAJD3nsVotrtNAQWn21dbRqvDx6pw4BauoRZEK0cDwTlpOTqFs6IOb1GzGKsoSAMhujKbV1dXQHZlm1ypzIuAUdtUKyIsxItHZ0dy5mVqb82/BwBX0uEEBzEgLeIijVWaxHnMQ6w6+GJ8NwZCKza1yjFcuixxEaDWrct9dy3SjoIHB9fWNsrSI5eU744OHtgfBf0UARb+jGXRr2p3FMKgFwTqd+bLYXSpLMFjf9A4zPkRYRudnBIvn5fIMIeCzxL7DZ54AmQa4EvGSXaEyCBT4szBKz26Cxjb5PA1BDFiuOEdtquJpoGVnmmiPFkBVywBOfoy03yBcV1cEbxDWXQItzHfKCj67LsUZbRrRpmuvBVMndJ0AIuJXrvh8jTCqoQzK53FhLgHq7SUXoR0yQIs1oM2T98FgNBi/JVDk/re0pQ/DFBg5ZbDuPQ93d3BbjstJ7wDaDO6BoQuJxYI+4sKYZ36pDeMmSv/4uBwfHAbIWwS765vLMfULbawS17yAHv0zXDkE4JZ2raH1V6HL6lK3zCMsc3MqI1xNYoK5JgIwDfjp6wUW+2I0UJtxzxrcz/J7u9NFSBejxKYRtNDynu5qbfsoiD1nbIEFu+6KseA0CkkXaaqB2+f3KAMFIEGzAqJwsAl6RfAaxXEFFtTod7yfRqpxfqKIri6GZYSLN6KdZxfwivtzNyCO6uM+MshXm1QTH2larIKBuBh9/ORJWVtd4fpXpd8/KWf0+6HtQfBXAeP23KmJDzaHxjcKv4SxN3QC9qdTN2hx2FFucI2AdfzxZG4EJa7P9TmmCy0+ib88ARMlziTm6Yb3WoVrfru9uMUlMcOD9APqW8A8PYkppFOTaCSl3iDzio6ejUZoBzQp51xfcH8UhO9vub7++9Ii7hcCOeTeR6doEYB2AwPVDl5bq+AWfxf/9xJi6QbMtohP+P6c864ucDfQTiNAO0JTYfbKFNecaCCYCIuCew1IZGx7jtjIQBofU604ozvovaCBAecdAhb/WAtF+23HNecZyLfQ2m3igNHgtOxtvyunJ/1yLtgmrlAE3Iv3KwTILQCnr76AcBo7nA7Py9FAOozKJkLwo+cbBMcbBNJziVFsl+0/Gw3L+QBrdN5Pm0FOAuHOAjTCOrVwlWZNBHB9wWTbdFnHPnayYb7y2V2lZQwnj40brgGyUhPL/Xe2Gdq+2u1iSdsVpQoRfVdrSwMuDM8uACjW7HxYLrVICgY/acEUJIPqZIfu9wTYcZvYQ8/KSGn8FOA/f/YMNN6VHtZ3MOjjAV/k9x/aHgS/N7iDGJrqhkxF4U5Pcnm0/A0CcNnvlzMkbHRySgeQMkAx3TRGMKhRNGsnoVY0V3OqUdoEYDNoHmQFgNyV8xGuQh+QDXApAPK5btMIAkPTuVkCX9wc05J3mLQ7zo+fD1MvAShXiDaAnKGv2n4RP/cSs37U65XTAYQVaDJO6aEd0Tr2iXvPcW4HF2eK36a49jSackBfrtEYt5f079IYB3GAGfrgEl2XKoDAwiC5ogUtiDvIdWajDXU/7LtCMlEGCP7oDOE26mYTJDNcS4unu6AWE3AnuInHR0dJI6pgL1AIZnlQlfj6CMksgkP75wm8Be8V553Rr92jXumd9mnibdlo35UnLVyWu4syOj0o/aMD6Arocdf0kU1l3sHHhjTFbW24Y3Xj/mS/19a0kaNRNArpvdKg7dH+9B+qQwvcFNoxC49UjlUDa/g8UoBDa86bazYjsOLHPnttSXHJdc/p2wVaXkGTgUl783vAH1xzrSo3wWJ2hcLfUAT+aPs3NjfLEoJ2jiCdAvwTeHhp3CchH9gqR35gS3pT7Q3YBPwMJnrGgI/TbnCJRsfcaG+/nOxDZG54g/ROAfhkf+iwmQ3TcnZaqY33CXNvYw3wwQUx15HR+veD4QhzNUAYACAMM64VcHaSkFfkoIXsN9qLILHJfcycgLj0xMzRce8UP3lQznFbqgnmJxhrKk9LFY0jECDgHUANfqH9HO6DrsGI8xuY5OYUPiTMvuQAc+A3t5cI3DCKYPKWa/Gqn+o9L6+whNfnHI9AQPBrvjP3bV+T7uS2xh0tgNtEOWidZolH9JknEbozXJn+Kf0+wTXhGhO09xozN03D2mg1wdec08dG87facTkEwSL+/e10uwzupsvro3755tvtcvD6VWnenJbODArqchgXIBklg0iEewpFMmXCQoBFA1WtaubLPX48aDOPL/j5MZk7Y5u28Z7CYlYIeio0fo6wc7WxhhasanldnFmOWSDuWrxXTAtYnDZuHLeN9eOwnK9CQXwipMnwyCPof895+mtKsyLB68/Sp4XuIvtCslmnuIyvXn1fDhF4rbyC5NEPbSLrB/P8CwudbvoFITL4ACFtrelOXQEDPBmt+VHjzSDlbcyobsCs2k3AQdAJ3QQardbw+BsZrLagW2piAaN/6Xc3uB+XgE/pNkOjqXYgBjZFS0aD0ZZE9xxj2lMAakodiIrm5LhJglfz1GkDWketYapvinZem42CYHCPq0IEIrvm3Ew53t0vZ4BwljabdjM2oZG5r8wwiGooTdxDP1X6NvSvEfKba7XtEOEd0serMkV7kkKdngUgphkNqrkufRZI89BJZdIAzFf00fjqjPONiRzAMricItbY4Npq5EOs4QhX7PFalz5ellP8/qXNJ7iMd2WRAK+PK7i33yt7h8fxnzstFFWASDCJhr7DzZzA3VQJmP0xdhHESdm6QUuzIxEAvnOAa852EhMY5zkGYCbKDM20VhAh0efXUdUVlk8zCLJu37WDhtBNV0rldYH7oXYX4AbeQtL4T6XjVq0GCFEA3EVG2m6un/vYLtrkOVy2LK6slg8//0lZ31jHrSaeGw7KEPduQJBsoKzgiQ1fURw/mOd/EPzN5nRXKYom41Vwuak5DV4M1szFtwicukurZXVlrXSRbKV9QoYayKDBzaho6iSKqDZwXlrZLB0Ie8V3WhUlW5BIrEnz3+bG70Gn9k3gAwFiygCXwnhzyW8IYojCXnPK7PjlYSL3jIih5hWCuTncEjTVldTnek2OddBlaWkxwdHhAW6HTGE3UDd/3ELzRv65r8Sa4VoKrH2zzVO4I1PQYIb3umNankl8e0FXgzV+N27RJQJsBpeLnaXQyIEa3pTzO+MnYg0YN6WgYCFOe/1ygRV0fMHzjgYEupi9Z1sb5QgrO0AhzC8vlyExwvxCmyBxUI6ODgmwUUi4BMJkitdGs02Mo3WsqVjpEZ85dDbL5iAfAmzcov+PNfX9wsJSWVhcKvOdhWSNTCHS9eAgvrt943qOLOuvy48VNPuzrTUUkz2vg0yCcYhgerxjLiorsSGffid41f3zumobx1sEve5krAzH5o4cY9s2N7fKo8dPoPNdGeIlnJwclzOureIwUK6KtfKMuOz9BrkucE/Ozi7wpXBN8F1nMJvNuXmIvVSWVwH6ynJZXFoqqxsbacyW+eX2QrSeadJzpNLGKLlzmDoHgxwU0uc0gHagQwLBibgyElcizAGUlpaDzjmgpv8okzL6xy6gtEAC3ldViMTlVBgpntAYfCD+xvWAERB8GiHiJ87lmkk9EqPgb7YymDZbTgQ+gFKw+/x2gWAlu4BWS04ehqplzgHkNedrRXS9MoxOEyb4PO5HslH0+Y7Pt+x+r9C1WgsI2nrGQ+I+6ILoSiKsBtKTWKA2dLmE5lfEQH1ioHfHWJPROW2/Ll0C30ePN7nedAA1GqcEAd8MsdQcQFe4pniFW6WeZbtoJ20MIJLOVIyFZwXoyupKWV/bKMvLa2Vt7XF5/PhF2dp6XNZW6oBdp21GqAPwWnRLpcK59PsMOgyGp7FEXtzBSt3epcWFKEFBbJyQ2AEgmlhQSEBlgL3QapWVpW55srXJ/VcRtBZCN4/3wOviYgYbjUUsZWh35tOmJwS2JjOuRoD+cJ/AdpCsna5iLD70dzfL50jxQ9uDmh/Qovk1R3X0cGEeTQAx9P3UWub31RAdCNPis/7Y6TEB2NF+OT4lBgB0mnsHX0zDmVprIrk2zOD4ylHiG7QB2iR2CpCoTc3zNzlvnGlQhU+gATIwQsOmFAZMsO2S6L7q9uiuGmcrKHyBv42AaKoVDK6hG3XNd8PBGXHMRSzNkw8/SByxv7sbP/3i9CwaZQ5GTKH1OTFCZeAr4E2pKaQzbXxdrmkTFrpLiSsusIzHB4DhkjbTH9OH0bIwYxbNOTsHHWY7uf4Z8cVlSkOuOe8MpdAok/j5lwPcyT4Btxih5dKmScc60H8ZH/fxo83y9at3ZQ8Loy9+gaAuoITmUDrX5wTECFZiLANkLND1ja6kPDQPrjtTXZaZBjEZgiao57HEgryrpmf3O0skHFfRimnv1cq3WOgOMcvqYgegwz8IJw3MmtVskK4tfeD78wto6aAox81AM/38c4QlFpR2jLNHanitYCw3fGqqFLivSqAFVmbwANT0z1++jHsnn497PQQPS310RP+wIgg+t01NVmKEewXp9Ykp30/zm40w+m+3m6XTwfShUdGbMOw2o5vzSHcHUweZw8xjgH+ANJ72+3RwKtLrIFGTxunTGwt0u6sBxcXleXbdqmk1NVpPhS7jknaDSdOALxYDSZdI0fAExqjnWAMJqSn3T0AZUjfQpPQd14Qdrt1CFdPv+u8OVGnNBLmMkklXZ8YMCgnHADxdqM58Gy24GG3qufrk+pxtNKpaqUXwNsF9jET0S00pDh1HiCGCsZyjf03AQ/sEn26IwMN1oI3nF2dYl5Ny0j+CBgOEEGUgozDduk4GyKqlO2h2xkWPaNel9Tvc6ySpW96jDG6waroB05NYUMsv5ufgk+nLefiGnw8NpaMKpck9BJQgdG8Ra8yyq8QcONQFXVpewTItsS+zryBIC9H2Wmg1sNksXcV5PlunlfEehM4UeDJYKBPhN8Jqmra8oM1iaHEBhcm9BGUyPTDmnN/7w7OyD4Bfv3tX9g8OosX7KM3h6Uk5H52Fnwto/C44Mk7RZTrGxTk42Gc/jIDZR60saIfvKEfal5oghMb3D20Pav5GY6o7CwDnMWNKXZOA1syHilUN0oQgDTpyiYtz1DsqPXZNm+UCy6uYMcyW/tf1XQ2KRYVBL2/gdQ2SHDHVB/Q4/fIWjbb+JG4E+y3fZ1RQl8S4AwBfEuzFv+O7ej1HiglaG+Z8OecG/xJguIM2ABDaxGpcJU7Q0vgF4EKDnA/7ELxfbvltlrhgdW05mZxzgtBzrFPiHq4pGAUgLYk5VyVaO2MLHNQyezU4IeDi+5hrjndcwdcZAKblKli6q/N+OTH3zt8iAayj5icHx6V/2I+FcEBPemDMaeddBF9ro3WdwYJuHw1ilRpzTZiMMBIgN9D0+tRopgi27qM8Uot6HYFrGwxczetb96Og6NJojTudDooKn5/r6mfX6k7Vmpvt0ArdltOTg9LvHcCTywhTF6FJXRVKqDGj9RekF/AI63pN3OQ1oPMAjFygdLyUpPO68ckR+t8OaPGf+9hFyngD9JNfA5TF0eFBFKxVwTQHYUI8omTEFvyR8JwfdxU+iRFo8n6aXyLM44Ot4I8tE1wtIAQS2orKBDv4zPrBNmzQJ+i4GEVzL6+s4EduwJAWDcH80Ak1tbKm9tN9Wu5ulDm00ww+6MQdZphOdBCaNmbPrIEm/wo34Pz8uoyIOWqJhDlxAEwnTQXCi2j5ZnMSTUSAhLukMNSsTx2skagOLqkpNS1qHof8JY52zAGzQ7SOAWzTcmG0vq6WBHaQxFSsplbLMSC47iMIjrTKFMO6K/p1enyK/z2I9pt0HAQXYzxYlMCc10tM/hn+8bDfK/3BcbkkyG0v4AahUC7VchMzpQUQOwvLiQ3UlI58m0WzD4JGK6sVdCArQOX3xExIRvLaHOZ9x2lC3YsMutF38/Fqe10lq3Q9WJdEQdEx9Aa+91OCYb4yVtNKLKD4qpVn766VS+IJg34tQHMCLY42Lmjyri4xmtrA1ME5iJwCuVhclRx90McU9OMtVZnuHCeYbVuXOODZ48dldWUJ8I7Kzs7bsv32Le70USzzmC62Wy7UGiVu5zW4VjKC/I1HmH9oe1DzP336tOsAwio+ZbfbRSshxXRKM6+WETgjJNpdaYVqCWg1g176AjNVU5GQK4K0XJYxp7o+LVwIqzHvIIzWxErOjtqMgEqfXaU9ApADgCHwrXOZwiqYMbKc2pKCKYBmSrVtDpxzZN4V319dKgCVwNGAMNFRwEkFAOJoQdQc7mp1gW8gJxBNzQoYSwAGujKAKpFGMiam9QAMhE0shFBZ8qCgmPM2yBuc4stjQTgkx/pGpsuMq2usAxrRoFu3sWmpBt9fnl9BjwXemT3Dz+X+xL8wGu0HI6dxM+cwa1vwYhKNfXA6SjDpOMeMNTnQ8Yr4warZOOi5r6IpqLgmSqFtvIEvrw9NZ7gu/QCIybpwjMrA6/xdYPrdOGbJH/1VMakUBwhw7/iwvHnzuuzu7XJvlAdukL73tS4t/n7O49oCUr/eui2v9/+5xVXhd/cuCnYDr2ENt9N+mHwwA2f8p3BYQRqrlHZXJqqceBfBt2gvSQj+NPmj4fD9Up2ffPwx7hY+HY1Sw6rl1XLuJ/j1I4Tg3NFDG8UxVvg5kloDWIAJMRyYgaLF8tZFfMh5NEMHM2sq00ZqLZRUXYOkwLix7gFXwLfF14Wo5se9vqBTkwqm6WmC0qalrxIDvxqmJ0Dm9UarwPkcnt8kuObeV7UiF6E/VSjijvHe0oS5Fm4c3zkCfdIfxFT7m2k+mWpZg6UD0DppVoGkK3SNlbH95vfPhxcRwpheGpB0HufeGdyiJSenuRfBtHGNwaqpYP3WxcWVWEABxpfFcuc7BH2IX6wy6OJCrqysc+xsGeo9hPnEOFgMwXN5g1thQInWcBykZl50y6qbM9c0jTkXHtkg4xzHR+yLJHDTmvlBOis8EQT+qW3loX2EIEk+KDzv3r4qh/sHibuuEFRjKStBb+iTGSDb6CXCfxSnVZuOCpto8NoBKcfoatXR4tlkezq8N5s1HOE2NQnGl9eSGdMqOWZkeyOY0F9hkN7VRVLRQmd5LJ445r3B/+zJo64EPDsbYtYx7QDitI+2N2iEHtbfK2NwJ76XKafqamiaGgRMmEAupLVQC1ouq8nSBVLbDkdcczioUg3RDIrVFNONNkCbis89FqSYUsCggKjNm7MTaEu0WK5l/CBpEAIO56swR855rFpC4tuGcfkAMXYE00EfX3VZ1BazgMMBp9PBiMAMf5t+WB16qbXhevqwV7oYSIPWyNuoebxXn7jB32SIwqYFVMD8TSYrOFWTAxCCNVOFTsKZJm5YWlmD6fOliSvYhW6LC+2yhvvYQFGsr66Vzz77Ea7nKsE317ibxjVYijWTphHYxAkoDAJiXY4UsEFPwW9AK/BjPWmb39vklHwLQt5LE2loX9yvoYElHAEVndTSXSMsDlA690H+yjvHFhRzM2FaIuNAU9wZ25En9NtX3T4IEwWUQJT7GZR2camWusucr0WyHXcpQhwA/EnimbWtl6kclpsOPApwr6fyyuAl1/NHlYjKx83r28dcazh6P/DPL7S6mtJzpHBggZTAQfMohc74kZiazBQ+6burtbihAZppKgM00XFxqetijlfTj99MsNe38AgXQJPoiGdzFnPP+QrRZGMOzU8wyu8pL0hnuDTvrcGf4n6OA1iTYwCrIE5bf4vdsEzYYFShU2AyeAZg/TXBstfjvd8JzEy1M73CP4vcoGyyCBbd8S9Mlbrm/81SJQBD+O9okOBL3pr3WpQrAnH98gWFHjooCPrGDr8LeCssrSm6xZp5DX3pTz/9rLx88VF5+uQZoF8qCzC628W3BwzrANxShC5C0MXXtldmSRpYVEFoxanuiGnCzkKLe3cAnqXblhXYPyw2fLGd8qqWmcAnBFfaaBri8th3ekln+Ae/co3q2mpNLo3t0OS6NvLBxIT8N944P7ca85TrWiLiYJ+WjoPY4+7QBtunJVaRCEwFU6VqqlUFGct1gRvNvUyHmjxIKhZruICL3LDwTuHgnPOLYTBlAG+bY7lhnsA3SK5uXjP9kvaj0XuCf2Zm2t/i1shsrlxm0GZKpPluMwncxSMCeKXeTs3Ryer3T6ZE1Qq7VAIS/aeKDyk17dVJ4LsSzaSf67UchFHrn6F5dKuUdG4beirhHIGpB9Qcqz/ukL8ddaRZ4Trnc8w1x8hgNb7D/FLKMgn9Qu+d2hoaa+vVKglQBb6A5XMVOE5CkNziCiANWqKxW6P5ViPW42AmfVbTDrCQQwdfONb7aIqHp6cAyuI9MzITGS/5+MNPUvXouIdaTC17DdBO8KWHJyfl6qyfALVJoLmx+Tjtm19aBvQ3WE1r+8+TPrb8YQYraA2PbqWpT2mhlVWxzAKkaGGVkw2VfvBL4Yi7SV8U4ms1u/1j971lCWrxoZYfBagAKDOSl8ujcJrJy49G/fDWvqrwMiEF2lTFI53VwvAJWklP5UNrpXB4zeOTHrwe5Zp1cMr4DuHSPSZOsbzCEg2zSFaATqv8Wgb/1ghpTWm3PEIoFLAMxoEJha7f778f+PGDu960zglVatGgNMr8dzWfaA0OnJnCpeFKs/xX3Ql9M9wWNJPDzr5eW3eMPrdzZjM6C0sZAzAQTplyjsMVgOjWc8vcSwIn0Wl2aRq/23Y4+DWL0JlBMuUpEJwJ5JwCNbtaW3CpTQxe1e7eUwY79S0E4p6W3AoAfXYBnLkAXOuS9wqPwp5AivsnkMaXrr4wWp5j1KKCXzequhZNAD9Mnrq6fmq6qhzMGMlowavPbYrxQ4C/vLpS9vd3ogxs1wWW7s2bt5mM4Sj4JfGQLsbC0ipu0XoFKW0z+0ULyyrndwCB97Oi1fZuv92BD5Yj6M5ZIjBbFrtd+kGMAY09T5r6ObU5CgTX1HIlYAT4CoD+u66p2riPyzsE4OEH50tPZ96FflxODFzxW//0OLQ01gnPvH6kxSDYUWCBbwrWdCiamu9STg7q77C6ulJNYq/wij7pOpqhclBVvHkP65YcvTd7JdDDJ1vFf8YdKl0rgW2bqfRjZwO9D/gtbHMQRH9R7WIv1HJVY9QoXj/MOwcwEi+FaXYIYuKP6Fe6xadHu80Ckozyms4EGGqvI8tQJfA58QSf9SXPeX+LNpnkvplLgJS3GrhHCJ52Ojl+drVYhwCyNYcQcU9dM78zeyPQ6jzRmqHQ/5dIAjou0bSl0gaqtJvzsgIBey2B1mcF7txC0Mogr6tQmW60PMFzZbZuzvHxcUyyTJpBScg0XT8F1cExGbmw1C2Pth6VZV43NjbKxx99gp88UzbXN2M1nj95zvutMHuWALXbXYyGsxR5Y/NJOTw8zH0mJnU3J9GwBLDcT6Vghaf0aBkv0SbdSt0UB6r0f830aHkEqv0zvrGt0qLaPoQT+unm6j/XQUjrZer7M6yQWtqxAxMW1gNpIRRYJy05XtK71+DOT65ZQa3GKG6McVTGdu7vrxvpzU1960VE43PtuHHQXeGQ3klrCuQIpxmtM9qN1YKuKmTPkwboO9B5hyV0XkWL47kPLvbR4eH7gb+7uITmb4VxkSTBAQiUNd0Ob5iMDcTRfz+/gggQz8yIQbD+tFrWj2oTA10dDYls5aazvkYQbThkx7RKZNN73sNj1LUzs62yuFiDO020gFTrCzovrI8534ZAuFwo7hqXAFxjAN0bJ67MAI4MBKEJy51uizqcHyC2LaqTUmosoHBwE3YF2+CStrAnqPWVPq0sr4foMilBOj/pq84D1NXlFe7V4XSEhOubBlURLC8tlOdPnydQ/eJHPyn/4n/4z8qjR1vli89+XJ7y/TLuTEZTAdU8Zn5jfT0CpCbTcmr+lXVLvq+v7hCauWhfQSGQY9EAkW6OAap0OemfAIzq3liCMotWtf26NMY3SUPCV2mplk/QKP/yXu1v0OsYi8WDxl64nPBBBWjd/MHBdjnt98pJ76icnPaSmWvS5gUCcy2WdVmJDwnkne1l1W8tD9H0mIGDp4I7yqkqUxVUFJDgpx+Oz/A1vLCfKl8EJvGMFnQ+tM5od/CiO4w3wgnS3D70Dg/eD/yLS8vR/ONqS4kmkfUPM5BgDQENsmGGNAa+Ykdg1JlBsoUGK8nRBh6uX30VhoYICEM1r2c5vtPpAqB1mF4HmzKhmjZwy9yfrwLEc7USjIFUBFq1BscRXbWKbbKoScb6SebLlFgqrFL8Wu/s7xA2FsQLZ9Nlo9VeJ5LAN74E/LxqAWBQattp20J7Gb99KVmLZQI0g7O1VbX6x+XzTz4vG2sb5aMPPyyfffJJ+cXPf1H+yT/6p+XHX/wIWkBHmKNgqSGtg9Jn//jjjxCKRwj8YgaWnCoqfebaiyl9UBHUzE61Ysnht9uJIcxr67Y4JqOFchaX7dElcuqkfOkucR2rMNW8XEBlIl3rgN457xVWLXdVVr5GWGCVHkAbAYfD+U4LrmIZ9PtYpP3QeWltszx+/kHpLq9xv0ZZw2LNLyHIuHoqKIFqfKOC0ip7jrvukC6M+Mq972lvP9ToWjoteIu+1nOmUlPVhi42zpIRVwZx/oTn2zfbf3iw/37gX11b72qOdXl0W6pPaF0MIAcMph4FjQ03nag50hw67dBGq/XnkGwDITWtmsaGOkKrVp2bs6a95nx1bR49flFePv+krGP6Ha01S5RBIQDqpGuH1HVXxOUIS2EKVjNs5sG4wSyPS3qkPojvuKFYhtgVLMlrK0WRIAQE8Hu830ca7gElyL3nWAj8Tm0q45ZX18vnn/+0fPbpjwlYPytryxsBexOQffjyw/Lpx5/y/ceA/1MsxFrZws35ArB//unn5cnjJwHgwf5+OTo6wo8ewjAD+1FqVt693a6uBnubQFjNpttiYZcduUBBmB2xT4JVd1a/f3NrPTHTKMV6swG/k3Os0zGjEqDRF2MPS7fNpUuHPkG5GjLzmXVVpQOS/luX754YCVb5M/Bcpa/LK6tlnTatrz2CH/DpfAj4+mUF2jx7+XF5/PQl915FcF1CZQWBWYjbKuhVTrX+33QleKG9FQPeyv+MjRA22ivgncrY0HIjaOO5BSpN+dNqL4Ab+sJ5I9qgB2HgrZUSb26H+3vvB/7NrUdd03GaJ4NKwWTzbKDgrgjha7409A0Q8eEUhKQ7mwQfmCWHovX/PVhNa6dm6Yx5YSXYMohnTz8sT568yECOAZvBzfEJABn2I8lqKoHoa2Z+ARy1vuWtCpV1J44yW1yVwJhdX1A3a2LSmVG1jgjKxBJJGgVJraIWVh707X21k1qJTNA2NUFfLNt+9vxFUpIfvfgso7narUUAugYYHLSTAfqcaytrCXYXFufLsydovu4CTGulH06slj6CS4Ar5C6PojukZtSsu21vv8tvpvQs7CL+wmqhle0H11lZXkqcIvidwuf9logltrY2y9bmBp+t9TkvJ/jhsskBJGuGBtDzDJBYPqEy0/X0dzuucJsmbM7Bb7UxmlvaxrVC+Qk8C94sfe7ipnlMskGDXt4/BfgfvIQ2HDN3z/tquY3J6iwwgZpVM+ClJS3GgGaEtICC36boSaiYTCQ4H8HESBZL4LryNbFBFG0jgiO/LIOQtsYsWvbECXx/uL/7fuB/9PhxV2m2Zt8UWoq1uLGpRReX0h2ppk+3yKwKvhi/2ZhqjucTlSsa5vnNQSctCeET8cNMJbzbXYGZBn0GZyWZnqPjA7TjHrEBHYFoCoQTuC1rsARYTSXg9OMDGK4r6cwKyWgFts6RNdVmStKg9jL5/izNd09sYA8jeK8lAwBWgUYA2MalEaura3Efdnf3yuNHT2DaRHn96psU9Ml0K0nNhlgN+mjzUUDYJBjLvN4GASkCmVfa5dIo85juDa5pkGr9yiKCpOuyurqKNmsBrhV8/jViBmjFeSoaFYXuiyldR5wfEy9srK/iMtWA8tHWRtlEQJsA/Ar3JT4650unw8MDhFkf32Cd368A/WgUMCaPjxXRRxekVmAmWMe98fcoOTbB6FiMx3Rw+QTfANDv776L5t/YelqePvsoyss4JdNX6bcMtSDSkniFO8KEsnEEWsHQ+vu96Vmtq8KhihVnjmekZN5SehSAFQIKp56I18gAJv2Sl+f02WoBPQWVZEbK+f69Nf+Llx90DcQWF1cjxRIi+VOJiDldmHcyy1r8dM1P06AGxlj+K5Ez2EAjxJl19BndFCy4RroamnF/X+B8O5902eA0zNonmBoAKE/OshoxdTAQYuqjm3uy1iiRP9phmntntpRt49W5sXHP+axgZrkUXTYlU8DfIzz+fP6rAmFbFaKMEHOvDgT3HEebzc6soOX39nfQqCcRspcffJDMzeeffV4++uCjsg6ATVW6pMu8rgugtmBPbW97HRhSiajVHVWGKlmMCqmDhg1ogZbnvExUR6i0VDI7TFfhcJ4zz8yhz+vLI9CbGwAOgJnd6dMufXpdJvtr7CX4dvd3EdBRAnBjODNyCk0T2p1xvPFPdZcqILUMjrpKXxWUYFKxeD2aRMB7XHa3X6Fte7iCm+XR0w/K6vpGhNdSBWkuQB0kzDgOfUXz3fv10BklZ62VayLFW+B9gmzapfbP8igI2zy0XEAgDdi1JlG005OJkbQeKjWPzzhS5lmfZx5HfoPnvaP3DHi/+NGPsWDr0e5qL90VdyU1E5pbaixrvl3Lx/RlTVep4QS5YDV/K/HcBNbYrF9cOGKMJYDo/q4v2s9czH7p4e6MzgfpUL0GAsBx1tyo0awdwQbku1mJ5+gwFkbtXDW9hPZ+glpcWfthkAugM5qr3ynE2T2E+3OpfCdjcxrHqKUsPWgChsdPngLCRjk9debSFWa8Vf7kT/4MN+hpFINuTSZgALQ2jDbUdlaTk9qdDZYVI7gfyorr6OtWOikI9kMaCPK0ib2WbNsGegqoBYdxkdkW4xk1t785qmtc4FTQrMQGfXTVrtHmjn0IlDaCtLKCy0DbTrMOKKDnWtLEalA1tcJuLODiYwqHpQf2V9bFMsIH6SpNTHvu7b5GARxllbkn+PjLKEEFsFrCmn3R2ugB2MeUV0QgaB8X1UWenKR9El6aAHY9gWQF+axSTK2Pk2vAllZCBZA20D/7IMDdtQC237hQ4UkxJYx0HOHk+D3z/D/56c8BP6YY5mdpQbVXNJB15HNoWGs8nNGlNkPbwjSJrea39sUKS4QfIEWxxRy5KoCaO5kavnd+rT530mn6emhHT7B6M6ANER1SB9Cg0oyEga/g1ycUmO66OVY6Gph5v5Qt669zfa8jkdxkZu6hAPAdOijAq6O9aia0Cr8p5C0CrMeJQ1bLoD9E4y6Vj9Hun3/6afnlz39Rnj5+GuAt4L7MA34X3JqAedeYXvPRljgE8Fxbi6jYm0a0/wIvWSfbwHFxKVUMvJfOblq8WFuAoUDaJuls+033Oii0wP2TxQL8WgVXiFC4HOeQxgaBveMTFJRzX9cD6rrq9GXAlYW27rdkUaCzgMx97oUyA1e2ifeXKJ7jE+vq91K+/OLlR1i5dQQSF4fN422vWz3f62q5FMT62VhMvqgYI6jQwvNMb5pEGVtdYw61ve1C9CJ4fp8UtnTLYbQLgJhE0d83SWJ7nXehMB0fHb0/+J3WprZJh2hwXXAKIkEc3YusqMtOM9Igg1BXDT47tx7eTEKVQCcyZLK6d6BhMeVeKwyvhHINTCeHmIGIzyo0+U1wYD9SGmA2BArF71bTzDUX4lsGwBIViUrxW4inyyXo6zC7AgNp+VyPiVD4q+CE6ck1CzbeWy//CD/W0VjTuh9/+GH5Ea7NB89f4te7ruZaSr2Xuoulwfk3GZQjpoBOXi/0MR4yqEdTw7EwMasc815/Wg1pO6XHeBNkMtdzbEf85HvtqAJSnPzLqDLaW6FRQdh2s2rSxVUjtDq6WVbl6noJBGn/9OmTWK7REOHkz+DUOEKXw2xEBAl6y2/7EjpyXBQU9D/uHWQFOn/f3HpW1jYeV8sBn6WTbc4CBnbLvgDMKhD6//K5JiEEubhQQZg5VPkkN3+LAMiz+/NUBL7KR3njAKN9nTCjyLWkRw2iK/DNRnpv26FQvbfP/+lnP+oa3JiNkQmKmmC1A0q6gJWgjn7G1Oiz0aFUf546SmsQ4n6R0Vc1oMBIMKxPKShyBf63g/caOktd8Jd0m1qATQbXEcda6+Mkd9OLtksQO2Lo8WrTZIfuz9XvV4KAJ3eq7oQgVVN6bxeWCpO5qBkqi7OWiHE21rf4Ds3L77/82c/LyxcvMsl6BV/ecgFLjBswyLV+XCzJjIigNRbSDdQ66qMbtOmSOVIp8x111kIl8OMc26RwRzvSpwRz9GfM7IxE4yIZIwhW28pVYm3VptJLAbAkWzAo8PJHgMRV5HpNguBFgnFLr91X12qpxAircA5vHFgzW+ZnXR7bo+aMG8iuplabOjd7b/8d7y8JzlEAKAeVYwam+N0OpnguuADi8QJqLl8eKHS1bzk0PJW+grsKSHWVTUgYW8YConCRvAiG19WCzc5q7S2XnwlmLFa0X3VJHIVVVanXcF12d7bfD/wffvRxV5ciq3uhVWxM1mWnETLBkVhvavViirYyDD5Iei1rJRJQOfhg7YpAs3OaY4FvykrgSggzEgoW/9DErtNTJ3FkmBug+rsmTZcHUpQW58n4OsvJblYmqcf9v6ZGq0uRQEgrAoPGwiVTaTgMUMPca3v6ZbrQ60pg56Y+ffas/OEvf5mA1gzOsjU2GVipdTfO3tLaGTTOmYPGBTE1F8sIWLWKAdB9e9Se8CZAcDAmWQn4myCSdjpII5NzDBs/5TgaHyALWF0BkeN1bbe7gpDxD+4T90qweS7dTGZFrc6HuXZ9IMcZbo+TinTX1I6OLGvpFASBpEZWGKWXoDcFPBqdlsODHfh6XOYJQNc3npYu8aABrm1IawNibkX7VAS+M+M21tymu8V9XEzBrXDeexVeI/U67Ombs/uwdLEMtPEKgVMI5xqmh1EoKBP7LG/TP+7v71Vo5DVI4re3b16/H/ifv3jZdWQ09dtNwW+nkGok0+wN/IRp1lJDMEBu0Hp6elJOIdDIARyBSwMEpBpJghj5m0rz4Qmp66CxdtaBHQmn42SH9C1TyGTHNWkA35u5KnE78UZ1JaAg1qRaIDWjPJDQxhPe1++tx4+2xc3KnFbBxbXsh0cJLCsPde90sIxxXjx7WX78xY8DLLWuWt/UpFrOJRo18/ZhDrfIVZp9uIXul0xU80pYuBbGJbZQGBVqLQ8gz6i3ny34471tVgA195n2iRCYvYnwhgYeK+ANws2MaLkMnu+BruBHuBU2zoUf1waF0O4KQb2BvrpKBqSWPljK4EhxLYM+j6Ca7UmpOffVkgdctNEnvxz2dtD8e+nb6vqj+PlmlKRrAnUENEoFmkpf6eBglvdRw+cnfqB30fbunifw5Y+xpPQ3aTEWBmktIgJw6OA9jDEtkbjlt1h2BYqLe459i9WBlrVK9bK8fvXd+4H/6bMXuD2LaAZTVUbmNIgGyHirILk+N6CDENYpjcPhaaoa+64lA3DTYJlKgwJNzjU75DUToALEyhA1n4C/iuYxajcAvrqtExTCCDqo3+6I8RwEUgNq9sbZIq8Ry8Q9futTsytwjlEowNEo/H4LKAV/rAVMcepk0rNeuzlfPnzxUfni8x9FSLsLy+XF8xcw2kEh1zAaALSau3acwyF3LUa0lFynz8YWZqSuXYkZ4Aq8Oo8ZC6YLyGezMTJIzRqLQDsEr0TNTCx2raBJADGQMohYBoQHmkpPR2yrYFzDfIWgAlBBuyIGsTz6HOA6d9iHXDgh6RahkOaWG1ida7mAAmThmStTCCIDZNOlKq5zlFjveB9ffz/fuURK1h5agIfwwC5nV+PCC9sWl1OvIG2DBtC6btK77vZbgCvIukZWoXq9DHrBX92vlJ9wnYwIxw3WHTOm0t2B1L9doEBPpO6GdGp8M1+XxACvvv/m/cFvJ1MTrk8Jwb2p/mG0vSXAApXg9uzc4WXr2F3wyUEoGgszlXVBOfbXdBGsD6nZBEGnRtZEOlHjIgVurphwfVcjfwmp/5nMkukuAJqBNAcxuK4ZHRmWCSPuaJMM0qDR5IqCoCuTwFDX4t51UlM6Uqp/aZbEZdFty0cfflI+ePFhcR2bzc3HuDzrCM5MRhAlqgDTNKcce6bW9Kv1k3UIfWA6/RgDQia7qcX0gZW2WIL8eTVnWyHEHGvJcda24VzdlXN9cgJTF9niNL7UzUQTA0KVjveTDwqd7pKH5ECur2vhHbScaRvH+LvWxBFerZAuqOCTPpYPmD51qRgnyZwSt2lte4f7gP8oVl1L3enU1GN4EN56S5QKAK5b9f+rcgSE3N/fY5F4TaGgikeBkD/utKyWOteskGu9mslSOeo2OYHJknjLnNMLeJ+JR7wVYbWcBWvRUOurkK02HaUK4PWr9wT/82cfJuBVGgWrGsnRQJmkBtM3VIsZiFqf4sisM3scQfRYJUUQgN5oSvPheVRR/H2zGWY7+B3CCBqvczo8SZmAku5v0xMzKWNu6eqkbshUZIVONL4Eg1DGJOM5oi6/bZu9uWZagqpFBM6Vmlt/LWRUk2BRIJzWaW66WX76k5+j6V8mf+2KFZYcm1NWOztSrAUwBtJUW3OiRbEdqY1BEajl3TNYE/WEAJuDxxJeQiNxmKQBgiundHWiHV3ehe9sqywNDQGIQajpSsFni0Mu+8HvCj1fYWWqexSFwz3VqHwKCJIuBSwCT5g5gi3wdEu1BN4jlp1+2Cf5pQVwNThHj497R+GpysvxHoVD2il01uBoMVVwKQVBILy3jRSsKsa4PLmncIDiMXFS3hffIwgqFc7RkmcMRGuqQgLUNcBHcOibWFOgAEe0vfeVr1lXiOO5eSh0Rbt11UZn/fLm1bfvB/4XLz7oGgzpPjjSJ4EdDrcK0QWJBKumV98869hzU98LBIkaMYQWugU+IseRQ4fIM7tn0plH1t+Y5zVNBTOQ1tMB4L8YwLDb0kA4LGuwRmgW4Enmmi1Qk1QmyxRHETWbqZPB/85KX4Be4mixrMCUqeeWTcNIqWd2SeXligI0MSDR3XnB/sQphfi/lihoKRRC6WBKL/EPe53MA8O4iMd4XYfsBbKKQYAqADJWcEoLA0dTflpSNb2/eQ0tnxraNku3TPmMgHL9gKFmUFQ2avxrtHcSANBfLNk+ra8IUklxm9CIryPwHqP/ruTpKwsYFUg0MdfImAG8UGFkwj+0dBBMPvd6B7mnfHCgatrR+bg0ThmsgAcWUQACVUvi9/G76Uvd7Um1PHnljXyM+6wC5Vp+bx/HPFWwk4RI36dDu9CW4z3fvigsDn4ZK9SlCbW6LiKgF3KC5j8l4P3+PTX/8w+6MlqGmaaMTw6xMuvqrK7cIOOdeKKJ1NTYOP3cgJ9NYvqEQusz1Pzxk+mMGjEPH4AnTmIxI9THcpxGG11lep4TM6zXtiSAI6PVJKoazexI0oucD63QBHcRLl0e60/qhOgaCKnV1cogkmtDdMCv5oj2RrB93tazZx+Uz/Dznz99mQnjAu76ikAQyVDjJUDX7aL9ujJqOutKLnT1+k5RxNW79BGfFQR1kKWC1HaIQF2kscaXPmrO0EiNF4WgC2fsgDDy6mi0oKptpD8KXDJc9hlFAC3UrJUe7NJdZHCOYBH0SoLtGK9o4MmeYxuSopSOnsP17B8HhUZWj7oas+XKZodoEffUMgB22i4e1NDiwfvFmkHT8TiFfbHt/jZ28ryN/fZ8g+oAHwsi+GMVOMBrBPC0Tb65KxDVut7ECpndmQSTiRtjLXzvNFaECeXsnOLhwKRLv2y/fd9sD+BPGo0PalF9ZDWUS/7FAsBwgyCDW4OLZCdogAS13/pzAsHafAeL9NsdGbaDMkTTWJlHzHBpVd5xiDmfmv6NBMdahwYMd5M4Y60fLrqMxT1ha6031gVwOsiSmIJ7m3FSMB151XKoqS4BCsorzLRdz57h5qw/Kh/j6794+rQCg2sqQHEH2Gtwa+qy1qvYboPJC6tL+Q7Zi6+f55hJD5jkasV1xeJb+oEVw3rEaiiw7ObmzVfrk6sQ1Gz2TyHRFVmcX6jCAD0T0AEISEcf5IfNNPbinsYGg0EZnByXPrvuAT+J+2SbbFfKhOlT1iWi/VIw62zqV3O9+nRDy8xb0MsBsbuytLKSGMvR7Whj6CFo00ZnUSEILisoMMNrfXHom8900NcIlhs3DO94q89vjOLu75Wv0qkKvVbK5x94TYUp16B5Bv+6a+IONYFgKCQGulUwwxNXfhj0An4t/c722/cEP27P74atoRCbWk9tZhVdlVxN0Xm+UwO5S3U7ECIAXBmpK2Jpcc31a8bQB1AiQgVAh2ensRx2aGP9cSo9UwQGMZT+SmDawD+BU7WCGoFG8X5mxntUFy1fwgjHC5J2xZqYLbIy0hHWEQJrVLm5vl7WlleSQXqBq2PZAkjhcubOW9EuWV0ZP1eh8bLeU7fu0mwKoHLAbHB6XPb3tkv/9CSW0AY2tFgE9vrwWg7XurGNiT0SP9B+6JDnhNFnmW4lpP3UVfFRqk6CH3HN4WkPV8rlEGE81lEL5vs7a9e5v1p9Anr6MI0LTT6WKFof2uYZV2hAg+Yz6NB3kddBrYuR9lXjckn5Ci+jwWlrj+MUnvWNjTwxZn9vLw+DMC8P8YoT101wqG0FbhRLwO/5v9P6XtxHUYkfQTy23l7Dn2NFOMfzTT7kPDbdImnEqZUe3Eeh1ssY0Kd6DX4MzjiOj3U6pdmtfhbVMjO3t7vznuB/+UG3DqqYFaipJ4mlNjXPLNDV1Jn6hskX0G6hO62WkHYsQ/24FgK7djCH8RsNZ08kT1CotlF7W9vuUH1cC3evc0+s+KSASy0ooTMbjHaZITCjExPpzvWNQ457h4B/EA2m4DltzgBZMLuCgIx5+vhZ+clnnyNsNQNljGBfdXHymE/NBP8sULuEuOf9kzJw6h77/t4OVgtrtbxU1h8/Lktra8XnD+jGJN2GixhTTv/tawU97WCXtqEhwDROOD3pYVEvAOxZgDUCyE5YOSX4JL5lv4X5ppXPELhalx93C+0vcAWXNBBQCovuQWaJSV+ur9tQywkMzuEb54xpKniyvhIWQuvkArcHLkjFNSx4O6IdCoG8TkkzwioYBX+sLxdw9F6NL5/jrkDfvHL9Cnf2gL0KvkBXczuy7tREhcfrqOHln/Sqc6zFmbGmWh1ww9dMD0UJ6d65+z4xHfGiuyla5xfv771nPf+zpy+7gk/zI2BMBwpQC7/U9NaNx8eHAJYX+NtvkZ2earoAIgTJhBgYU01clXiHo+MmwVT+gwnTuDyLERSFDHhnsMj3atvqZwIcmeWt7oEeFwcihqiYPwdevL0zvRx7MDDXLFqG4aizmSF7Yhsebz0qP0Ljryx3w1gnliiszpk1CBQUMukWAA0JxnUvTg4PIPQo/ke3u1zWNx+XWdynmHMA5ZMGxwLjuprSxQCbhmKsfYgFmglr0Y9G9/FLFbAuraJPr5vl6SnR5r1ZJbWxs9UEsH3XTTEGkxe6ngpQfaibNTu1zVoPQWY74kLIAwS8Lveony3YjZuqVZOPurUKvgrA1LODXsZGJizebW+H3tLHx4XKN10hT66aWJLc84HvM/6hEoOvNCH8NEWq0su4DPcRE74qgApKxYduJxsn+d6AW6UwpC3hAXxV6QaDKmEzT9BcAdENdLLM2Bt5b/BvbT3p1oahJXV/7CQ/aIYcQFEiM2IJ49xqYMN234ExE/ItHU4kzx7AQ/QM2OiL2kkYqyaOa8Ix3sMsBOooGkmLkdw1FxVIcRXcYajMGrtlbt5bRiYmYbd9ITzaxYkwb15/V06ODsqHLz4oP/3xT8rzJ49yD/16/XInXiS441q2QVfjLlp8lOcPXNNdJ+Q4utsB/Ar+JZpGwTQItOxCGri72Jd9t+T5AsE53N+DgcPi4lbNDm5Rq5VVmm9ovhO8hYjt9n55KB6WJosDyHCtDq7LhQNWCI5zen2gn26UFkB/2GyHtE3ACNDU9KnTgb6+KgzGR7UMYxbBwR0a1Ud2jiclZcyA9mgtzfm7FqvFcQqZ7kgySHIVwOdh2WpqiGWuX5/fe2T8IBNvVEa1bkkceZzKx1djj1hkLQM8MvulW+Qm3QPmvBIT0merB/JcA4AvzQ2Ug0UUk/w2wSue6kR8vkcg3hv8m5uPAL9DzWYc0JYArPqGmlkv/jvgpzf8G0fzMl7A5SfALPAFpd/7c9X4CABS6/HRQp7DvQyLkqGAqNnG5/E2AqSWgKhqxZqek6icxzHulkPnfM049zCoFNTHR4eZhOIA1i9/8QcEt8/x+ZfQvArORJl3zqn1OVwvhDeIBxy1RKA++8lUp4s1OZZgOYMDKcgk4GiFSboJtbjvNBWKy2vrEVAZp2b2QRJrjx5zrhWZrmSgJTiTcNwPl4YYZUjQeqHV4hr+Fsb3XAkbV8f8OyY/VLevnOMD/BxwVAEkLuJ7ARilcM8L/ou212VVrwZ8+O+O9DpIp3XM8dBXbSSfNciO7Otm+QQYA1rX5jyGhs7BHv9lzST8snGxozyywC8TdrhH5iBoCaLlxcJYEWqpaymDm+MCAjv+Pe9dKfCMAFYr6+QZFz9LUiCC5/9eR9zZCoTbuRpQRqFQKav5D953GuPa2kZXIiq9pju5VW2YEsfFA2a2+lI1gR/UPBWIBnZogXuiyBy/ryN/dvAqZtbPKJQQfsoHVXAvLYSCNH5MvudLXF0cNayuka5AhrbZw+x7Yjo4opl3BFYtrgvi6KW+bHdxqSwt4J8DypXuQllml4BWJ9bVzZyQ7ViFRWLOPca3xIza3izkSrss7HLQS5DLTJnswxI8T1/aZ+PqNnVX12Gc2vkcK9Epiysb8ZUHajDApNbSmlzgmh3tvit7b1+X44O9rJM5zELAQ0AP07MQ1nWua/rRDJwmcKz5pHnGH1BQSWniLOqaCA81u/RNZgYQZSAMYjvwpmIQ8NI1Uw6hnxpV2slfee1u349P+livdvHBIwqfmDCRIQ+1mDAv10jBIpbPwSrHCmJNVRiCPMAHcvBTZSVm8h76+zmDpVhHragDggb8uqnSwbncWp4E94JdnsNnPZKaGtWN0g2uo+q2X/68N/hXVta7yU0DgokJ/XXpXC/se8Fc3Y17rQtYA3w0bzqVBppLrxLPKTnOwTIBqcbXTxb0glqXJ5V9gN8gaCzZ+oIyPKlBXs2gBOww1N9MAyqYahAJI5FljlZBE25mKrVJAoJGOOF7HY3/eGs913J8wIn6Ts7Qd/YaajPXyDF7I2EFvs+/9ZpZYJZux73gXtYzOaI4Dahk0DzafWF5GVCfhyZOYJfXZl3OOHYCv8nBNdOk/eMjXCmCcgTAY7y+9/eplHVCDG6CgDKQNO8PDbUg+voOgJmNSoUjP5jOVNn4WTmNcmKXRp6nYGYSvBZRAXAcWE0KWFzx2HN1XROvcIZKhQ8Z45C2p8Qpvp4c88oN5atYUCiMCQL0Jm4clmSs6TMwiIXT5axWwZZ4Wa2+yk83jXvSH5XHwGQCrqXBfx+amN2xMtj4TUHzbPGYWAK3TSGvFqV6JgqzfNFCKPiHB+9Zz7+6utHVNAs0iWGyFV6GOWMfu2rymr7yVS3je+ke0wZB02mP58ukurxINqN9gVqn9KkhosHokJ2xUwqffrTANxXod7o8lbh0nHMrUbk+7Upgx33MNNgepzWaqvQ3syGt9lx5tLFeXj5/Vlota1rmosmtXq0lA2hyzlUD6d7pBwONPLDZPqmdXItUVKoVz0xFpsrTZVWm8lTz+e5SJu+oAFxNznSjWiwB+2Qj7s0Q393pgDQrJRMCTCHOshxcJ8v9AZg8Gor+6Q6YVbq9A0TSBKCZQVLINZvVlXChAASE9qt0Ai5AoLavVrFWcxooe2Otye+W+sDF4f6mimvtlscoOJ5zFRrL6zPcMGMv+S8uBLwl6hkRn20lUDZpoMA7b8PUsgoro7D2j/vI/wgj98/gKC6mS74b6ziH27GKk9OjuJnnGTjld9rg/QW+CmJ6RrdRRQnoI1haFuEMSnE94zYhTA+BvyL4Bzd/Vqv7XkDrzlQ/PFrl/lWwq8VlZKQPIGbnC01vBjIEPGBRJalpUqfOJmM9zmPi9twzLloDLVJXEkCb0OGaMapuj78nh873zi9WUzuzS2GROJpCA75MekZDZBic37ou+uqT/1pqWH4HrC00vk3T5VGYTDMKEBnrOIVErQMyxA+AUq184wilATAa6gxfVG3bWu6WBa6N75AnUjoJ5ZDfdXu8lgN8gk8mq7m8r67C+cV1HkDtY0WtNWop5Ah/XcrPTNANgXGnrD96zv6sLCy5NEq1yLopWUsJIXFcwtobg1DLLS5d0Zg264LISuv11bJyVeAb1SaTZt/oj361lujuWmsnj3Cr+N6ZYW3o60R5H5CxtbnFvl6WlxYzfVPfHXHgT+VX3VTB7aabUks1FNDq56s8E+fxpxUyZavGl+5mqyxsTMGkgmtMCFZUArFq8F+FJl/CV2jamHbwsA3fnejSTu1Yrfqtg6M/tP1HwB8Fkca6afrj88NAI+naKbX47wRBDWQj1QreXM2uJvYY/x8PZPgpfxCK/7J7fqwK58SP06wr1bmO2p3P0fpcH0AmDcuezAJgUAiy9Di/6SbMtQAvTVcIbI9PL99YX8PXX0rH9f+7i6tVY3MsSi4zswyWFSxZqFuW+hyYahB60jsEzEOOG+XxpWdodJ+bu7i2URYJpKcB1M0dx7Prt9PC0lpcAMwAks+mOW+uR1iDfjSctTVAgACxURYRnib9dSFWtbBxjYNlnWXavPGENs2jzS2XcMS3ToAxqPe9I9G6HPrxAwTu9nJEoG7QPnYb9KH7ydJdGUsQ/LuwrAv95nFPXEvH9A7enhlAc7z3MtDXPbPvDqrNt1xT3/nAa2h8n+bYxHJaUtLIayvVv+BAq0G73DO4BR3jwtKvxHPwvdaFoaG5l+BXiej6CHw9hAp23brqbrrHdTUBjjDUiTLV/bHO3wdwqCzjanGsWHloexD8QtR/NmTsqMRXBPTRfmocPsfNgSGu5Shw6SIdtBDtPsj1PMGdc6sF0QtyT5WfRAGwnhsLwVeJJwCSewMi6FtbEZzBLQDtZ82vIJ/RVXGFaAJcLYJBv48aTforBMeKAA6f+bqGtoLVAYoPzOOWESa4Xs0r50pIs1AGpcl60M8hYBkcmYUxM1OSedBPv0MDdRZWSntuPlbNoiqfkujTCBPHqNkx5cdHu/j8gr2uX6QZz1RMBRnauI69izDJWAVOKE5zTZeGabYXi0uvSN8INK+6WbGyWjRcDVfGHp4cluHxQblBwM76vXJJkOi9U+QFuFzhwdF0B97OBZpuBccc7e+mdDngA+jOBVC4IwCAU+Cfn50iVEcI1EVpTqWVZWvL6Z6rZWlpHnenWd3IttZY/9uYoAakWuqUZvBdBILPmoYE8dzH5zWc9l2g7KRcYxUnjYmwfKaBrQyoq1YY98wGUwbvKhVxYLBcK2yx+CqAWWvBfPwSdPrvAn6BWF0dAVndmrrzH1vNBNz7Ympi9pg2gUon44MBFH+vwa0msA5nC3b9tfF5UdEKki6R91KIALZ+p2hOrQjXjTslYqtI5dyqYSAAQKjLpgBmTpVxXs/meq8FXByv7dS7hW6d4JK+0EcHUZK9wQooyj5PzAEn/eURGrq3vx0t6FIp+u+6CD65xdTl/NIKbfERS+e4IdCK9qmx7OvB3jbn6/qo3Xxc635KAxwwHPhwOky+isVYyX1yhjZhuufmlxJn1CfCOwYByNldsdlnjqlcdKVcyc3J80d7O2jzPcBjCYSgldZq8pty1cdv5pgZ7pngFvDZdy4ci3BxphDQJ1werdU17pFlwbf64wi4gNdb1zIaVCuac7OTfH+G8N6WhfZ0WVrEArRx5WaxuA2fmgMOJnC5UEzm+8cWQD8/uGF30lKyYdxLl+cMN80AWDA7DuKkp4brQflIpTwTghhC3sMyA35proLWssu3VMAqBFifCBwC9ND2IPgdgc1QMzcSm2pqbUAsgUxmG4Ovgl7/3cxQNWuckoZG68dEKRRKqM+D7eBH6ps74GEK1WvieHMsR+baukjR9mp43rir4bxX3CP2mH7OqQGdJhBNA7gUBI6Ke2auXrNsYOnQfAiL759hd5ggA2SG7VCYRwiCw/sS9ozA6913X+fZsOauTdmdHOoynGZJk/WNR7TJQLPOREtpLe3RnRGMAsQ15c2y6Mos42o5WLW3+9bDEITqt09gieZwwTo+iWSuA+jNHHEODDeFaaDpM6rs37xPxlxeAQyT5eDtm3LEfgl4fO6Zy4HUmn3sG9fwMa6Or+q/Z14CWrVaRHgE/Vws7Bwr6arL/aQxKxiNF2y38xBG/WPo0KNP59BUl0ZfWnfEJRhdOdpBONwp6Obc5lt8dtcrcobcDLHDBF6CvAzgc33XYK2j0k4SsiAyA1xgQJ7o3rgOp9ZZja/CsdZKba7bY7o4gBxv0FHwx0UC/C7VGIWoUn1gexj8NEhXxdt4YG4HqNXgkJOG6o5wA7VnftMPk/dqK33JCvrxVn24GqjWHL1BiwGMx3hdsw735wIm/UYBY9rTgShB4KJQZlAyAQOg1ftpBRAGrqNA2Cav66ZfaY5Ys5uFpTDLBsYSVoFRG2mp3HQ39Dm1eC5Hco3///qbr0ofl8dRWME/wn04xEVY29gE/GtxyUSA50lw6WWWZYRWv8FdOANQl4ArgzPsB7t7qZHpdJwh5yKrk2UB0PtAOtVFJgThepiHj4vHt5ZlOFCm8M61nQOt9TkpX/37vy6vf/3rcrS7U/oHh6W3u1+O9xC4y+s8I0C6RfvhhlklmRUrAKW9FUywqZzs75QzlyPZe1f237zOWMPezisEdzduji6imt9COgffzunPhLGecc3NJdYI/jVcJRkPgCu7pDzAiBA5um56NbVHBLIqAL9zsM5iw3PiHosZHaGVh6hQ2m1Mh1LExXElNzW4bk+dT9FOWby8N8YTT1G48E8vI5k+WhG86hphuR/aHgR/3BU1uJrWncMNDnNTLjzGvC96J0qumjgaJ8SuWsZXza1bXBY0bDS1kkrnuBNgr9Jv9K/2zbO3uEG1KGp9sz9zZb7joq8Qgb1mY3QDHNCQGbpMCkKNCaLZ+bOhFmcZDLt0YB6URxvGhNLNsYhO8IeBtEmQf/fVr8vg+LD6lNxLDf3td9+WztJSWVxdLTMw4ZL2GlCqKLyPbR8SSB5Z5Xnci0lO8IyA7O/soPHfAWAC4Fn80tZCaaHppYejtAaqCSztO2RyvMSHPjhFzwdgJH2Ja7b97bfl1//Nf1N2eb1GSwvIAQJlwd0kbbxFEPsHe2hrAm5jIpUN2tpM1jRtNJvvyLBVmo58O3/3fOiEpAuCcNyfwx7WrVdHmHGhRiiPK7T1DUA1IWAs5PdINNfBTUHATDeOsAxqdgef3OPmIPCuaXqZ87AuCNQpsYm1TQqwwiEHkiQB0NVP11Zp7asrG7zBg8RQCK0j9nkIRTyHKgRyXeVp5kuWV4F4EN4Pgz9+FBIlc4ISryqGfZKzWh7TOgabB/i+fvbV7+gCb241tWgcP+stjf1iG6f2UTA0zxX0ZjLoOL8pXMqynXOxIgNUC8XUZhLGXSFU09apldVvViuluTTT8tpFmPz40aMsMGX9vgTVl8+MKwg2obYGDAqebouM3nn1TQJIAWcmxxqeg90Duj9R1tc3M9nGTeVguxVCrZU5/97hdtweMzj61z5NZfvNm0wM33r+sjQXuqWz3A04BrgrPtHQpV5sk5ZLMBk0u5SgA2/SKQux4np981d/Wf72//5flaPvvycwRIvDA+c7LLrG5yJgBhxq0AWtG629G1n7XhC4umJyVo0QxAARuJRlAlZpooVNuhHNPLq6K/3ReTk6OConJ2roUTlEmIe9PQTsKC7W5YgA+gqgo/Usm5BXbo4JWJUqr+sgGHEFAmxa2CyTgfcJltMaqdQUQYMsa4+ltuRdbR2awguVUXDlCxZSy6piiutsBoi4xQE1FVPSmsLSRtAWM0ruD20P/lqr8syXakIMBG2r/9/vrnuT97/bKhFsQrUC8ePzXnemanVdgwgHrzVo5jgzRZyspqoDNrowVYNLRB+PX3P9NcevUMYycX01viOBTqJ3ECpT3riP2s6nvbvC2sryIkSbLC1AAqWxFj4ArWp+A1kflqEbd4N5Ptr+rvRgNrjKgFXcE6zZYHhW1tbXAZkPjK6DNAJez87PV4Di9HAP2buMoPocr3dv3pZ3b98lfbf14kVpLSyXmaaTxa0VUtsTOKOpfeyn/dFS6D9zuwBfzdpHaI7evS1/9X/5N+U3//X/o1yjeR1UcnXnBYLC8TMCVnCd1lbXEU7nH69nNbYF8/60zxTrOYDVhQFi5Y5+nhxsAxACVJSCpR0NwKKlNtYYzx12NFfFckIbDmNNsE7DY9pFkL1PMH+4Uxoomzvo3kBpyU8rQa0FsqRY11QeOZClJXPMQQw41uGm61tX4daKmyUS/LWYbTxJ6vbWld0cvZZbqB+JLUbApUGuCiuWAaEwJovra7zBbw9tD4JfjesFsw46+28lCSbpX43z7PG7/o6UefMKzAp6P/sqWPR9fa3vK3Bc0q9ORLHxXMtr3F/HDujjZZLKfXPH9/IaSRsiVIJdk6sVyKwlQJRSCK7piLGWRSvUwm+uWoVjBIVBWoAPILjeycEBvjPAR4CiETk3K8+htfS/19fWbEBcIDeFTWYYUA5ODhIn+Diit9+9Lt/++stygjti7n3ZBX9xc0yNGuwZSOrbm6c3ZTkWaIFzDWOliXUtPQC3/c3X5Vf/1f+1DLa3AXU3D4eY7yzlwQ/LG1tlY+sJwrBUVrprCMASArBWlhYJii3Lbqn/+fNetFVtbwmGbp5uywX362hRETSXeJG3KqOLa17pl6swmE71QYQ+F8F1Xwe9w3KFZdBi9gjcT/Zel6mbUZm6vSg+IkqB01I5IaaP66QACPYrLIWxlEutj0fwtay6vw3TmPjpWuLqPleMmLDQJU6m8B43liz7ffiY3+Rl9RDcx5iM1/LA9jvE/j2bTEnUzB4zQoNr+kgw8wJyuWWA7q5ASDzTUPzPYcYL/Hb/Xn8s2t98s5qOs5X6LPgEyGoAey80ui73Aa8A1vLUQFqhuQKM+Kim9CCGmqUKFdrCAAuwWZVZqwQvszKZXRWATixX0yLa/HYR8HMXm11OAdrxzlvAeVZai65YPJngVNdlZ2e3bOI6NVytjWtKg5QAAACPc2CoroZwVd589315TWxgdsS2zc13y8KKD4xoRhuqhc0ewWWuI8nuck3r52tx2CzX6tOWd2UX4L/927+h3eelC/ANKOfaS6W7gXZHEJeWEQLAtri8UroIhU8ztPgt0y9RHLMAykd3ugxjYg9oe3VV3Q3N1S2C4BLpywTwHQRoFiUX1gLSaQSwQ6wER5I+1KLafl07/fUpMzHEL1qJ04PdMurtJ6g3LetSklptQe+YiBgyY+Wy610s5yL0NeWsUkOFghOhiMUW/NzHREnFAejhVZfQazly7WQWJ/o4O+0GKyUdVUxJy/OaeI5++/rQ9jD4aZASJZH4x6Z01ZRjBroAooHpbxvpzlFKqN+NhSLvx7sN5BV6Q1zzzWZ+kFaInevQEddZF9QRPv3UAL9ex+DWR/KbljNQGy8E5VxSl9swBeky4vXYq2RIDL66K93UxIwfXmAbFQIfHCdgrkYAEs09GvRgKsKG1rCaUkCcAfLZVrOsra1yH4gNYVX3FoXRMK6Dhs44wKhsbxPUoqEdqHExVV2ctcdPM2Cja2Zs4eCRhHeBLiSn1PWDdPl0EQrX2i/7b16Vt1/+quz85ssyTVvNdjlB3nnQnQXTxMRAAGh+qVtaCIDr2M+hUdvEEz7JUbdxzAMf3+o4h3l+Z8VJbxWFMxac9nOHkBpjzRPEdxEiH4P0CItiWljtqpvqyKxZF/khGM/PThBYtL1+N8fd4bIMcIlGxDsEBASjCB7HmnLVdXOKpb666U4Hv+Z1s6YaZU7+QguRI3Dj7wl+jquYEXX0HVrJZwsNTV3XFTPcsaJmmiScF2IzZtBS1LGAH94eBL86O6DjIhXANShVs1afu36f1CSvCoDgzXmefw/Yei02/XhdKaTdBaxaaDHdCkHudEL9TUcg9fU8TzCAfGmRz2pa61OqCaUd3F9ixvzFqrB7jBom2YHpjCf41ENTqw7eKFS/swwEagiyGRZHN532eMP9LJq6OvchcF206Bza/xhXYhWQXiI095PuBTFMtXEODulPH2zvZb9Fi8so15S0jNmFv5LaS9bECe/VtTA45VLKTxSNJvy0d1R62+/K3rdfld7Odkod5Kntd/KMADQRoXVwF8xq65h4BLKm+6Q32ppAMpmRec9zES8L15wwg0vA9bh0eKq2nqQhZtAUINObGXRCoVwgqLVqFR9dUMIHAaeycYQ4wSnfT860y2R7mWAZxXTwptBZhK7Ga/4ur8YZIEeoLSi0zfJeAlRFWgEf5Wl2ELqIIenDt5yr21O9hzwiFUUmDqQll2ez59Xl1lKMM4w/tD0I/tR2wOR6Q312wV/dDncZFhAKCPaUzKKJExTbYjY1WrQax+oyNQD9HL5lXB0Z4B+/KS7O47XWw0zH2F/zMuN7Czb9el2cKnSCH6EQ/BAuVoP3Um1lZRk/2CzPBr5sJ4KlTw/dQxzb7auTPVxpQfCb1TCX7/dqSq9kWYEPdzDI1Y/1XlI6k1YUVLS56dBDtTVa/3owQHPvlcnZ6dJYXCxLBMgWaykgN5xvtkWLZcoO25A+CkIX6hr0DsoA12vvmy9L/92bMoFmc1DKUuo5rjVHG5wMPwaObc8sKIUeHqUUIVpxpBxIfHhCv1EsjlZngAhtm8Eg+qfiUUGY/pzgOKtVs/AsgNStNOCVdw4c+YhZaaGr6r1NLWcyPfeuwESRIJSNuW4eCXtMMH05PELByV9TwLom94NrtM2BKEdj5WGQi4AYQ+jCBEP6ECFPBXNgTVsUjiifKKGq9MSb3Q0hwZPXj1Bz7EPbw+CnwQaSgs0nqdSCtqo5BY/EEYRqX4/L4Ne9drAz7jZcH07gm1M2q2DxkQygK2mvuiqNZ7PhEjfMpbNunu8IalYRhui1wK4KREDN7/EL2TWXDgJJZMug19bw802zcmF/V/v4qkBbuqwv7eCNJtvS6RyHhu8B6JQrcB+fM6UmuRzVmhxuyD+ZhPkHAKcHh2X/7W4GtPa336Jg0cy4H12Ab8xz8O77uFW2TV/VLNIV98mTCblOsj7HB2V4tF92v/pVGR0d4IrUh3fUGVGuTNFOe/WnXVzWgjLrmmqV6AhrhwCrrRFiYxmoUeoT6B2/0DKPB81KUp4W2rnX7Ai85nzraixPdkbbwlIdaT4HyQb3Dq45XnBNoybw23ULdRu1ZlrtOzMy1+b4m2V2YQ03aDJ1RrdYxM6cJeAoEhUbNMg2Qfu4ceXNDQE4YBSNHCcG5K3grtlF7olAylPvO8ZF4kl+F5MKucnHjEdxbFZ0GIPqB7YHwR+iCLr7jIi7oDGjUoXAlBXBI8cZ0LgJdu+Z1zAXgMMkTfQ8wZEpS9Najj6OpyzaOZsSwuFDOrydmT90JECFCKbfNLdZJg/wuxCqYDLVWP1SSzAmssSg93Z6oe6Oo8ES0fmtV7aHY8YE8+4C1kEpNXmIjtU5O/PpIyfReObcnQ2mAjAvnbWJOLcuEnuJS3ASH/28PyonR4f046Z0FpfK8ubTuBtHu9to9P0IeXULsSrQ4o4v1NbmvDNzCQHc/eo35cyKTOibDAi0yCwrhFL3hpMBriBAQDnG5/jSCEBrHHEWze/ubyojn4Lj8wd08QSZ/ErtPudMAViVU8ZsOCbAkybQxuDZPlgaPMACnB5b8GaZs6PsJh/QrrQ/KUkUROqnuJbCbByASimN5mLoOTzaLZMIhnzVMnh/bsotBTSc5xy3GvAaAplgmUlfpTk9zXHiYWbamp06MGr2sSpWPRE9FDNAHltjGrN34uuh7UHw20kbKUBjWu6lMH+8V/P5WvPU19FMptAyUkujVF1qHoernTCtRra6Mk8YpHFqorH74r2czGwdhxkAtaebbobAr2DDwqiJkHI1iGXDaiXfSwizOjKojcY30G3N4RMDFAPMpBQhvk+NUYANvrJqGNpyhNa39qdamKu4MJMw2QyHZboy8QKf11FKi+sEsVWfxhBxeQ4A8PmgXPUHdTok7Vjd2ESwjsvx7lvuKwB1C68IgHU9XP9zUE723/G9a2b2y8E335fz41P8bzWiuWtcQvxl++OiVSYKFGQLxaAa/akul7FFXE5eowA4HuqWm3NcQ/rHkdZ0B6xOlLHvAtyvlUgVg4IwgYAZayqQs/BxhRhnkUA6adTVNTQ+sgF9tIAqoUwY4nqJB/G/7Z/9tA0Kmxp6es4VLfAQTvaIMqqmV1EKbHHCP5ohjvytegEOcJpUyQi9hLeZ1nNhbRxpN2Nm0J978bvZIVOd9kNlhEbgN87zVvD7oe1B8NeUlYGVw8w1Y2Ax1ZS7TOAm7nYh/q8+LTc1pSaQc3MIFFNlT7mdhtdOSoCxn64AeZ4dqoMTlekGPcYApsicN6pWrp0EwACeS8Sy2FO1dGZDce4KzMp6nbw3+BV0tkkQWVfiim4OmFziipygcV1cyskglvOqvUcEu5p9tYjHOghmLbw5aZueYBd3yYnlhzu7WZVh2OuVNj65k9u7AF+342jnHe3TUsqgqu0sazAtevT2FRoYobZC9M2rlFNIm4xLQHdTnqYrp2C0mkzLGbpBKwvIYqnoT4J/AU1/nGts5klXSOBEOUkk6O57ARp6ex12aQ6a7wNMrSjX4c9YzwXDfAStJRA+BtQYzfsION0lLyANA/4IE/yALlwowa1Lq0xAr9Ls0KZRucb90ZUVz7XsxWY53xZh4jyvnYwh7dFCiSmD8mABRZXRfPYkQcCGvIni1AIikCpcaRK3lM2BWTH00PYfBb+TPFpoQJ9GouaxsMiAS3/aQan4XzBVE2j+fmgOFvdADeEIseYutfoclnmpMMZ0o4VOmuhabKUprMySwfVYCKhJJ+AbB9gCPiOqEMn7mgKTKGYwHA01sHNATGZYD9PBL9YPjg/IhQ3ebZv3cQ6thVtqUoFwgvtyQlC6h9ZvL7pIbSfCfsfP+uSucQ81I6ia2CwfguCcHh6mHIKboumsrZ8vCz7ADn/3anBSwSpDNNvz82h53JvXX9FPrdhlOd/bL2eHBykZjv+NVRgz2TSwGZjVja08+d3skNky+xd6QGO3WOKMqege0Ffpg94J3Xkf6wG9BIRPjKlZsiqQiZf8DHAiAHxnYGscYQlH9a+hqxaZ9mTMR7eCa0nHXJc2qeDqEi+4wWAhSQhAPj07z2fXND1Jpkzw+59gTbpZdxKB9Wn0ZvniwujucEwmvkgP9jzOCbpwQ9pb22Tb44LDV105bsh34EPB8z7Q5aHtQfA7I8YiMJ9IsoD5jyuh60LgmlV73QW3xIDASnHcARpvsZcdGiAMdaUAJ5fgH96ZNSBI43fN4x3A129LdC7T7Nf95ufxNXVR1PhZoQuiSkRBHY0A8bUK9jWDI/zeJihUuBwIUdupUQwKFQLjFD9rQhNwOuHj1Adr9MsZAbWlygaTbta7n+DWaBUUaLWj6UqrEZ1o3e8dJZ6Yak7Tx+uysL4cIe8f7Kbf1vg4vuDqDaYGd777kjajtbj20NLo/V1iPwM+B/xgMtrQCTzmxW+hT7OBJeQ3GZrVraH1rCULKCFjpIyDwEaBoOYMv2k6lAyt3HQ3zOyYXdHdNOg39nHTOleLLrAszUYQALWW6xpAKUDSIG6mSkOFB70jad5MFc6lsna+r/DV0W77lHEM2uR6RCotS0ekiVdXOIEudEURYtVNncZ9Do/Bg8fkT8VVhVdhs4vcNDzVTdWyuaBY4h0EYaz966Jc98H1D2wPgl+wL68up55FV8IhdIfAO7gJmS6GZrA23+rKOke1BkPVFBrF0wFez/GHB/i/PtDsEGYfHR0AHrSlFuNeeyhASbsh7TXWqD5dgtrxzrEhIu9ltH+VILdotxpAuwv8DhbLB10kGOZ3Tb6xg3GGS1f30LbOijKGONzdzbKGO/u9FLD5vcyz/bo2TjfUpVL49LEFuxWPp/TDFRnsa4L6tlMOuxn+dwKLTBQUTawB3Cj7r79LP69vEcDeSRluv422ylgHgZ5MznsAZ5GHM7yuAcW12RwsxinXNe8uUOy3dS0O0JmeTLUje2KFAHkyykUtmpw590lOXUDxmvvwF15JSQWG++maGGD72CmVhMKmZdX1FKTHxydodTQzwDKjknooaOx+J6K9DtbduET6ab0d7xDtunl6yZWHCAjH3tyZhdL/p23yPO0T9H4E+n6vEMvvKD6VoTPl7hMx8GPs9lQrAOj5LG60ZA9tD4JfF2IRf6+7tJwHmJk3t7RW7V+nlumf+jjQOmt/AeFYdKSR3xLcqNUDmFobM8B1OCZAHJyg8dhd+93lMNQs1n0Y1Bns6veOrYnbb4kQ4lQm+SeF/E2GJWfM92q1tZUVgjgEBcKouQyunCStdgvhCXqd2eTUPd03lwl88263vNvdK48fPQ7TBIQWbIR2T41/yiFqDt3+OGMqJQ33MYT3726sB2TD3j6vBNMcP4llFNR7+PWafYFnYHy6Y+Wnywmize+1aSZk8F4aODi1sLAUK6vw2tmqPQEZNDU1qab0Hn4Pp5NwyIpxuAkqkdRKcX1pF0XBeSkT57j4l2767f6hiFzYN8Vkxg0+f4Hru2iUk390YeWpsYRCYEA6LkHQlQ1n6MPd9GwyQD7+yEJjrTRiRxtw1+ivga0AhshRYLZzFndR9zpZPs7P+ENoIn9rIHxrrRF8Cvjpr21VsHWFtRLiQktge+oxehLp4Q9uD4JfqRfImUwA4JOjx3wH9DSu+vSuGFB/M0dsWa0CoIDojrjFf78HQyZTAzw1STQTnVALqCXdBHa0ejR69e3Hef8QH0b6XQ2WsRpQxhoWlZpRvmtuLnc7YE+Np/ZWcRhLCIACYyCaWRC0xPHeTvnNV/+htNH2R/2L0l0lwFuYh6jVWuiyDLFYXIH2eJ5ZDetLBnGnrLZUeypcTjmcXZxPTf0V1uIGn96UrEVjPSeMDLAE9POC2GKwt5cg2fOS1WA3/TkLHV0cd2VtvSyvbeSall84QGWWyZUZfLUf8kZ//pb+gACEEdoiiHf0S5dJaI/pL510p9wFhr+lkE+aQVdFy/gj2pNX3cObK2v3cQf7R1FaC90V2ghAiaOqIfEeABngG6+YQfKB4jQlbXYGm7l/aafVnYirBZi1kvftUxG027rUXei0mCSFePOBgIkn+RPE7ro5gj4ur/djh3zBBXdOgJ1EiILB/RQMj31oexD8KQ5yZg1mz2fL5knnEMDPaimrJdUsSmpm2XQW6YxTBJ3QrEtUc7LR4jKRPeDl2jGVNFZiuBiTtSv6wmOgC3DBL7PGezaOUxU4oOHKYPEH2RVEhW5tdSWaOXltCHTLbwZwavNMqkD4LOvVX3/z7dfl7bevyr/7t3+Vh0r76FEDYn1VA0pTiBZx+UR1R6/VaI4GpziN94741ozHXZZAsV2W/OqDSnw1rINaZ1i36FeYMnKl48EwD+A2kLPtGfm+19LW66jtzev7ncJRGU1fpZ8KgF0iqlSkU3b+4vrx/XjgL/l3JEVXT6Q48ORxagT5oDDwNuMEt2jzxF26FrxX0LUmBveOmWgF5KtrAql1XcHNe3mOaehcyD4KUsuS+VEBUFQVPmMMF9qVLhMw7+7Gfthfq1MBfxvwj2dpme2CFra1gl4tX7N8SR6w6SqN12yKogJPXrtW9iokOezB7UHwW5R05UUUgmnNEAyaoXH6+qYS+W5MREdvzbj4PNd5tKeB8jgO0FLEnJu24xo1glcgKivGTK1ZIVgNsWqQ+jvQex+3GuDob5qjrr6eADFos8bdONXg9ByAeYbMvDyDmQqEwsZ1nT735rtvsm7nV998V159/y1AukgtvIu/2igBrZtynSCtahPTuVqMOyyHx7lupm5Ac866mw73UECGnAsw+Z4OZZQTZMU1ueg7iYRzQKR9TuBIK1UMtUZHt0X3wv6O3RyfJQANYHAGcvIZYNN/3QU16nhMACIE4AIvFpS+KnTRuCoMXlPxqdaHjt5TLWq2x5vqQniQZRASQeFyzaHLAcE9Qq2+9Qk7loX7m8uFczLdRDDV/9zP+QhmrCxx0FqGhgihGRozRCYDornYvI8DgfNc0/kPC7zXe1CI3XWJ5LPb2CNQWShnXI33Kj87J1aru5NZhPYnra3n/tD2IPgvQP4l0f85ivOCzsR3wx+dJoAx0zDVENyYYrw7AzRz+0780JQpCApAskMJiF1YiFd8YEsbqoYnwIUA1opP5TuYyNXyGMurqjGqpahabSwAdknwyDBB71wA15DREpk2E6RqAxkxzh6YUjMNdo4J3379fWKN777/vpyc9mu6DTAbnBkXaBk04/q2BlECIoxEk+kPm093DZ4rrISpUi2ipQQXAMSlSa68N3254VjTf/r21wOsBdpyEl/DlJ2ZGAM1Lkx/XeXAwLIRt0WNa19d4UEaqcGTybDOB1o58eUWpkzc+lzjZtwXTghNpYmTO2IR+WzwK/1UAtJMoDrAp9vjIKHgpyUAtJaQW9CWNKiApc9cKu6p7upg4JKKE5kk011eRtPqjtxFCDM4xT2r0HE9wA41E58YlEbYos0rB/3d9iZjiKZ3NNsaJhcf1lMIf6U7RzuRyLYoXLpMNW5BgcLvTIARN9LJe0PLqvkRgCpjP7g9CP6z86syQmue82r0f5Oh8Dr8HLASnLRadSWEqSkDO10gO+MKCbhAcYN430Gq3bEIljcoELpENbCrk5N9P85HS1Cl2M7UDQZBvN9uEM7fLJl1wooUnZ9vcwwAx+WQWVwsfXdUM8qB851/+vbV1wS6u+X1q9fl8OA4rNeUKijXukds+r3cgDYA+BAelwlByIgqwNff17q4OkFGpXHxTNee4c/X/Ls7x1slqhnuc87pCMZZVwOjYK6B+XhpFnP03s+xD2MVU3WCxN7nNWTwnYpWEE0C0Lpst9kfraZtzcptACQ79FMgY8FyJhcRPFxHwcpAJLRXCGBcXr2Prp5zdLU20iwuE+faJpdYNJUJupJNM/7wsajOTdA1rKtiE3NwStYLvVbojLfsA/2EbzQ1ry4N4w0VlNzY9qWLVUhtY7X+tV8J6ul7BkJVnPArbjl/Sa+jdMRMaKBC8VxeH9oeBL8lv87K1wK4lAaeIjfQjFaNlKgc8M2i7U3nWZpQR+PMArWTFtUKCHAjeQFuitR4YGmpplATHxhMc4zxgURKJ+hsCMNWtVgliHtKH2hDNYkTZXlpKYS/PCPgA7haA+9lWOURalbdnr1tAL/3ruxuvy37+wfEAz4H6zrjGHGhdDN0bbgWugsh0l1xjMLfAGXea8ohNOc50umc4unZqXJp3Q9C4YT2cfAoMG8wmXco88lbzDjHSzeZq2sSvZtrYDkUVjR71qdMXOGqBkYtAls6CB5aRZsc1VVYHdDSEuka1doXLIpthW7SC5ZxH90LwVJ9fy2awNBtSCZIF5RX3oSeuhoKoHVM3k+geh93rZqCoRWwIHBzczMCVJ/w7kMxbhBuXTjaqmXjmpZVTM+g0LiODYrbQv8tUJT21gxdanVRLr4mT08f7HPGf7hmmOguFdImsegH+scuX7RWpnT9LVzn3/1RP7g9CH5rOHzyoqsS21ij7giEdSOcOmXg60ALr+bBzU64dqLgz2oBakVMmqDOokt8dpM5dde81yxEgjg2GWDnE3DSGb9P0KzGHIMfgnIKB98muyMz+4DG0mW9WNOEt+bJoICa16D1YPcd+3Y5Oeplwona3ODI60lBlY+CKfhBOBSFAXGValBuOs/PMihmHFok2Mfky9ezwQm0uUALEeh6bWkGnSxJ1m1xdNVgMQNIKhLwrOYyeaClUxP6ajt0cZLPP7deHo1HP6PNAYIumkw2dexzZg3spZUCp3X6LTBCT+lU6cBtA3K1prVDgsPdrJHErOtf0kb26SbxHb9dXwNG+w+NqradLH38fEWxT7yjZesuYfW5rm1SQWhvZ7BoSVFybX1/uBaQ+p0ui2Mf8tg+np4cZeUKV4hwWRPjGmmt5YwCFND+0U8HRP3e33VhxUaNDVS4ChUNY9PaSQRp8dD2IPjrtDGBDzPUfAKCXhj8uXs3Oy6oDWgFe3x4CFXreszVV9/e1zqI9btdoqqtDHQFYYJTtSacChNBSPxUjpVJ2bmOYLPjLpHnpAYnV6/gh5rjNlWoP6i/PAlgzO44rnB0sJ0VA9692ylXqEML4jSRgQrHyhC1WAZNIhg+4scAE61yzwwBn5IMmGL7nKhhAZzMyHr7AhsQ2zYL4eS8mqyabzQa9xI4mbmFJnWAStkzTolwwWB4HRpX7Wf76wh1NBv3d4J3TdviJtEOR9GHaGn5pAastK/WUZ5UfxiAoDySXeI1S5h4HHSMNUoMwGf+EpwiHMYNgiolDbz3ug3amwFANTftPCGGGdBvxym8vuCmEUl9Ol0xC3jBi2Sq6Pc0cYE0inUFvM7v7R0dZM9TVxAm0+DyNEIvb3KmAuB5926dlORVfNiJqjzFmBjyOGjN639sexD8po7UKObinWGVQEgAXCCBuEN3xAHJVKDVLMJKuTBdx+NLYJfKPxoU80oDx75ctAhEN0BNTTlaR43v+VYOXtExQaHUu2CTYNAt0HybMZBhBnqmxVxrxgndC7xXvThZBpGEbpyLaR4OeuX4cL+cnRDovnmDhjWGAcxx46p2Ou4PARoai3aGuDBRv11iX17h73OOGj0lu4BRLQStw/Q72uUQvX6n7pENN0lwMTJGcN2dq9If4Rfzu8ek5oXrTxggAo6shW+f+S3PN44g4HIJQr53Arm7WRd3qzfH8wx06/C5RBVtxi3hs7uAifKTbtBdLquUrNyEWQisYIYX8o7f8l7IolVcNKt/0qP/ujD3k2bCRwHG9bEyuk+6ro0mFhb6pBRjDEYVFvRpyC/O0d0RN8qBFntwBp1UEhxjtq13fFSOnOiuu6cC8Dq2hvuaIEm6l3ZqJaviFXcoBvDomEsUk7TlO5iYNtoGGsH7wPgHtwfBH+3DhS2N9VWiq2EEhs9qshrPkgEFImYPRiooNcgCtLxWDa4E102QJ3dN4+iLfAL0MDqaToY7JF79bBufwSxBxcGW3mo2XcnY9GL/1KI1VwNocdx1tFICN/7U+AZih7s7KT579+5twKWA1XtccmuBMRVAqg0NriSc8YOaWsALdLW/i7tqEcbumI2zzFYBcXk/LYO/T042yv7RSdk56pe9k0E56A9KD0CfQqsjwHuMsJ6jmRwjyBNXCFzVghdc54xrCH7X89cFMFOkJYr15VWr6OCgtLfNqWyF9vYjigMyWQio8F2Gnvwu0OBLXC34IAC1GCkatJ/QdTzlM1MO+d6lC3UVDagztwCBrvUyNygr7iW/4UsGkqDPSJ+d/nGx4EAVmII6Ycxxs9DJmM7JSGbVxIXjHyO1vJYVTS8dzf0nc4jFcaK+7nQygNxfgbFtWuQsdwgNqiWQV/fKmWPcxECWeMcaPbQ9CH6oxU0riF0QSiZUd0B/TEugdjQwRBj4LSOgvDoXVu1qGbLHhgH3uwzQt/0d8Nl5O56dlVlHdKreQwZxvky8321Tc9b15xXCm7KysgSxJnB3GqXdaQe8Lgti1eXRPsDvHZXDw72ULgsGhdX7WcCV2EHGck/dIANc76f4CHxjAi1fltvjfgqk/bXf0S4GchESGMdFbd7egY8nPShDhK9HG3r45geD0/Lm4LC8Ish+vX9U3hye8LlX3u7tlwM+O7B2gkvmIrHn3NeHUFiX1Me/to5IRit0xluC2g4ILfuv798/4X79Y1yQXun1sHLECi7RmPVzzNCguBQ2V1lzqqZBtUV2dY5rDUKNq7SCKgjdkVPAf3RwUEYIrzRqtltlptUs1wiZ1k4hiCuWK2hlVZDyqA42pboSGjnG08RKDIh/LvEUUlTHSYOBMQ10hd65jv1iM2WZJ664lEk8ArM+1Q1U6RpXqRgSj/FdBFEsYgXqkibGaEIrYe+Dmz7KDz6ZZX3raXd+3lXA8PMgQNJJagCIZof1ra3qHGvnBCFTFkTRMbWhmkFgAZi4E4KfvWp/fEiIrcbVVFm7oaB53Xqc72BxzCcgpSt+PzlV028jXIllV0juNJN2a2MizXqYgvRhyxadOYrrs3JdeGkIE3UNJLiDb6Zf9Th0sxSIVa710UcfpijNIrWk/AhiXX9/rDEdUa4pPbStaEejKexqr/OLqgENBDX3+ryZrcZf0m7sLozVR2u5D2S8VpVrOaLsPaJE2DMSq0Xie+kECqIMHKnW7VPjO8p6jpDrJwvwUwCr/21p9jF7Fo1CMHyyiX3WmkQAFGboOC5okxfq6ribfPfq3XY5POqlf2bIFDxHsfX9E0vw59wCOaUGM3awf/4yCbAzcMdx8tRZV3XJkxtcPxUG/Az4b8vuXi8JAeMdhcsHTSRu1EWmj7pkXt/2pb8qVoNh2gNYggUxVbW+1kOBo0cCn3NUqh7//Xdfvd9jiTY2n3QdtEqQyUW9kVqWfmbXNdASeHOlzqIvI/cstEoDoyHvCSzIk8q0MzRanz/15XRWX1PrUvOygF5B8jPX8FYeW4MbK01dN+eizNEuF3CaB/iudHwFER2Gz4Kq/R5af49A1xr9E9qp7wzRALC+vhrTZfkcXXSgRgZvbG4C/g9Kv3eQeyXo4pxL/PmAH/aaY9bPpAtcE7+eduiHDxBEp/s5CUbtloFBLOV50nkIf1wBaWAqUWMLMXEXsvO9/RWMtkvTHQbyZ2wjqPKJewtXaadFGA6PYxVG3P8Q4X6Hln67s1e29/fLDhblED/6dHiKLz3EvcIKKBxo/VM0vnVW0l13RgBZV+Ry6+cI3vdvXpcjwU8z01/4quY1Wxd/mvcqM62j3+tvmz5VM8MowF0THwa5lmhDCqwVwBSQ6FqDaD2Eg6P6cG3dvKy0RnvqfAHBDyZoVzwLdnmntRqhUHW9HASt4K+ukNfTIktH213vpet7UV69+uY9n8m1/qhrBkRTZcpSBihN3lBpNEiKPwZTUlehu4HWt6F5eEOYQ1CiWbOh7GoPr2XmxlLZcYZICxwLYqcCFraAjqsLBu69uNBJBakGy8Wa5nFzHKq/Mkugn4xWvhjh7hzsZrmNHi6ID4s4RTOO1NC0Wa0n2CWQjHLBJYvztCLPnz8ro9MjeqM2xtUwyDSlh+Y0G+IDMLRmNlatPOifESyflZPhRemd4roMcFfO0fDXExkRP7/Ct+XzEKE4ZT9BQBwUEnQdtNwcGjXWLv2GRvRTwPGBPlZrJ958rzk/P3M02oUDXOmYPgOG4YD7Q+tT+q8AJrjULeEsK0CtZtWFugRELj8iP1LcJ1C0qtIPhHrHS+77CvDrItoMxU0Nan+d5pkBOugQftJ/s3xqW9vrwFtKkxFYR/Cd8G662ae+8GNojWlI7OR21HNJdKwxna7ZPANcwU9gfh+HncHPxDy8armszaqKApohcCqM6g7h99MelYp81e9x9HowOi07b9+83zO5ahCHSZ7At7xyYkq/+KA1F6j14Qj0FObAonuQKqkXSLmSLrMilRyvW6H/X4MbPsMkQanJTo4a7Ri/MrVAdTygjgBDCAjotc1HODJsPcfq+mZZtnIUje8SfA70ZHbYOf6vtfROTNHVgelX90P4rgyn5lEjyUTLkF2vXh9VbezkFX17OBnfVZCnbfYhwq5vXzW1Wv2wNyzbBydlu9cvO+wDvnPQbMY+OFTP/ayzd4Epxx9afG5OAojbRukNrsohgjUCNDJQP/4CjRbhFFh+z256WUAKguMThLnnw9pO4vM69mKK08d0qvW0Fk7QHwCCY+h7hNCeKrx8Tv37GdeiT8ZD0mh/b6ds77wjHjqKVdBnl49aZy2u99f/t3ZC7e0a/glwr13tDkVGWxUMXR3LKzLtkj5Wi66lpj24TSY2ZqCLQbnW0jy+4PW9Lt04WHVTiVZQqwyqIoyPz3WkCxcB1ComeG5f6LfHuDlaroI0WaHVFhMqh4e2B8Gv9LvmzMkJwRjaxfy20l24UZoa01T9WQGWjgPWaqp/Z5rsqBKu++MAi9pBsCss5xeOZo5363Lq7CFrYyyEszzCEeL1jbUAyhSb2R1dCAdZnF6Yp3JrcfDRfcKI4M/jgRA0gSvVaq14zRzoBlmvbsZBFyqanbYJeF+tR6npNAXTgMzraILRMHx/BtB7aPwj3J0e++hmopzi7hzhw+70h+UdAH2N8L0hgN2HAX0AaFp0fr5ZFgkaW7y/vgCoZ5h0NRUAIpqJOTdbI80kscK+sNQtK5uPy9qjp2WO+Ou2EHcAHkXant3gYl/CkhOutX10Wl4dnJavt3vlq3eH5au3O+XXr7fLl2/elS9fvSvf7uyUfdpm7GFdkuXXLtGSpdHPhwEelw0ok7WjHXE/6LOrWbiAbsYacpwAthYK9yaFi3gG8NXPXsRgO9GEx/JOvpo58xkJ8kQM1L5WXLiJIQVPeisIClnwIw/BmVugzvHR+vf48vzwlnbnWppQ2jc7ZYHeD28Pgt+UkksAJuNhA7hmJMJGZRDCmwt8/eGar3eVMIOXms70KmlHPZeW09YQ2RIJQag2rW6RwlIJoQbUGkikIeDRpLnEnR30MTxTBL2ueiDgLTHO6Ca7Qa3ulpPUBa1+s/fQ5dHvra6Yk+EdUKrtiokV6NxTi+Q5YZT9glkyOIEUnz3GZU36ug9msjjv+pZglPb5my6da1xOYLVu0g9uwPsyBzgQYj3lJn5w1+mgcy1oOkkgiFX0/hPTCIJFhFXgpKtAcUrl1uaj8uLly/Lyo4+wJPPRuM6aurqbKkPodIDrczw8R2AQsJm50kXQl+Y7ZW1prTxaf5QVm00d9gaX5Zu3++Xt0Uk5pa9OVDGAdzZaHb9AgUFjtbRunUxTCCZnasCt6yHYJNy0LiB0UvnpvupumCjw+AGulsfIT6dnBmSQwkWH4xrBexMlWnYVW7V2WlutlIOKegxVsysQCo+urk+dqbGXgbVjCNyDXcx4hIpNobK6IINevH9oexD8kUC09oS7bcituRE3k1C1UMlL2KAZpN8SBxjbmUfTdgDr/fxSCGQHq1n3QoYafM81lHRNXwUZHdGl8nfuAeSwAJO4Oau1VBqG+nSWCa7h2EMemobmtnHmxF133rm4Co5gjOZC0Gx7sijcVUDrnwpmzaRaVE0YDUNbpGJyxl6X39U0GY3mPM34AOE5ObZS87bMQuDu3GxZaiGUgGF+drosA9i2E3yaKAIE1vXzFzrd8uTpc+KU1XIm0AU2v7swgLPItAAXtNMKTAGxgHA8evKY/Ul5/GirrK+tlEW+8zkDjVa7XKL9L6HRGdbrFECbafKBdotcb6ndDJ2mZmfKbQOQcd7W1pPy8YeflS/YNxGkA+ITU61Dzj9DiGlieOq95xDWqrgcD1F56AbiEvF5OKi1N2rzgNoJO9BVK+rCVQk60eYJjMO/avWnpmp6WjrqmhlYT06auauKxsMd4c64EZ/jx3OfqtUtHhRbgJrjk/2jr8YQEVQALo9UYqki4HeFIDPj8B4e2h4Ef4IZtJHrWaa0gJunqs4bwQAb6SCNjbdO34cCz7Ws6OyioVfQXD4Iopqe6tvXDrmngXRMiZdAEsFrISkRCo/R/K6sunCq611a991GqvkN7XIN00wNQsFofsF6fNiLpRLEcW+4luYx0X+QT0PZFEjvWUdvtWIyEvcBP9EDFQzbG03i8XznokyuUOf6lfqkc3PTZRE3Zr5JGztzZWtpqazPz5cVXJVVtNlTgP6S2GRzcQnBmMPFGMYctwjYISn3AsLQ06pUtaeuhQ9d061z3vSmqzAvrWSG3KzFc3EnCE4B5BXtHdL/IRZMWi2gRRW8OSzMGf3dxvV73R+Vb4lF/sO77fJ/+w9/Xf7tl79G2w/L1sZWefnsRUB/SBzh6DFqoGZpuIeaWKUgvw2upZ08ko5qdQfZpJFAzwgxfZCqsY5exzSlghEtDO/5Ue3shCWf52uN2B0WS6Cq1bWWHiSW5GPmLKBkCMaKiUXB7Mj+NMI844O5IwhO9awLelUceT+tEThEIJzUnxIO2vLQ9iD4Y6LoSOZZwiRvVgNcfS7dMH1hi4wMlMaFbO2sg2Olok81/+0YAcRSS6eGhY7auJpCrR3X9ZG417eWxKJV6eTq0nJ5iga0jKGr1kcIb67M9dapkAY5Y9Ce9npJs3otN7WBZtcRTGhftb5/ADeFYrxPlqPKdwhocJ+jILzElziOero5DmGef2l+uWw4mR/3w5WSZ3EJwB3t09VQ886WVYRhE4uwzg+bc7g5k7gGl4PSQZjXFhbL+v06ojasjaZ1HX1XUpZWzohzOl8HC+KkIJXJ+CFrAkkNZ0WnbJUuWkR5YRwy4s0FYLnleFeajhbV9COQ+wjE1/j8v/rmG8A0jUV5gjuo+zfBtZ1gPplUo4NS0sppqrZP90PtZgZORWOGRj5qzW0HxIK3uihW0+puoGjgIcyBxpwnXriicZzEdoJU1d4Ks9e1QLC6J3F/3O9UPI48g6l7P143JxqfYy0QzHO74l5XV8r2G6NlQjw8cYzBuPGh7UHwS2g1uo+MMZjNIEdAojthIwGt0urIGo1WE+jqKJWmL/XR85wlTROE1C93RQC1qtkfMzkCM/4ejFKLWTLQ6rTK2vpKWWd3QoxLg5uOdNK5CzZlKQ3aMMd9Ur9DwDYA/DQiQDCeENQGVGp5U6xqV4VBgsdl470aLkuGqGLyuyKh/tKE14BP0wl/ETiE8wwXASYjg4B1OivDzQNO5xX4XAAFawamqYXbLUBNYL66OF/WlxfL443VsrHUxk2aLh1+1yd/jluzSkC7QBC8gjA48X5pcTGuh5mvrGRNkDuHQpFRtnOhu5B4YQnXchErkSfBY73KhBmsOdyuhdLFv1eobEN9PvFM2fAhFmsbsV7fff9teCfYzcQJbvttWhFKBITpCyDTQkYZQKeq/Z0QZHxR6ahidN6A50snr+U4gteITZDBCJiJEOmvpnbcQ8DqymjRpLP8ES911T7rtlyNAjdawRdHYgugZ7wIXMpX8eN3tkUFNjNVFa1uqxkoA+CHtgfBL3DVRmZdaH52NUAGtK4AYAByL7G+pwNAOecmq2MjaZhCIVGljppfIXCXkFoSj8vqcIDJebi6Oj69w8kvPvLe2hD97QS2aHldBCfFcNMyPD7NepeOL0h4iSvGhbHMclBIoocHfFbLpBaJ7zS8qT2H0Y5OK4RpKN9pQcJcCGjrs6Qf11cbzQFe25TgdXEhj+Nfw83xSZEYI6QOzXd9ViYuaRMa3/327JS9X67PiU18POn5MOMhxlSPNtfKp598WNZWl/I4fx8k4cMd1J5WZdpWsyyycmkJIdlaK/PdDtamXZ4B6g/Q4i+3Nsoa9FsHOJ+sb5U/+uTz8k//8E/KL/HzP998XD5bWy+P55fKJ0+flUc+XYat03ahL9c1HWUVChf4ku4+icd0r5Y5wiBBOU5Xx+8cq4iyAuTyVOvrFoXCe8GoFa1uka2m/dDU9zVG1LLgmqAUFa4s+6JngZDWlUCc/13resYCkSXZea2zAutsr+ra1CyPwuQYQbu1mDkmw/NTYgtczQe2h8Gv9kYAxulLgS6obu4Mska5eIqSnGJ2TwBLIOKD49/XRZ5wJawJVyhUDexqGM2pOtYgy90BqyePH8Xc+3tzdq68fPkBr2h3/ECtSwbRMLmaemvGUw57sIefbz4XTWQbJK5I51aa4KrNBa4xQG3C7Q0H8j5M47Mc07zSmcpAO8o1THc6IOW8X68l8xQKR3CdxulqCioHJ/U0cXN8QopzUecW2umTT5evk1sc30CYMPczaOyFlfX7xwk9Kp9+9jHA/wThWU6ZhlZFJuqDByjcM/0KyCYDzq3HWykB8GFwjanb0iTwXCSAfrqxUp4jGI8W5soaQeYW5z0jAH62NB9rtNBplPXNpfLRB8/LU6zqEwLpR7RhqbsM4OoAojGJwNLFcK7xrdNJwbjLmKvc1PDyNNWn0OUSLWsDzcRojaW1BWlZbjzKA/cJgdGd8RGmM40a5Jr4yJxufjNLWAvYeK814N7xNBB3f9dNkx5eNwspgA3jBwvY9E6iQHkPq3JsSiT4fjx+8EPbg+AfS2pqLfB3aQaCQOMmdWlqyUGyNbwmFch7M0QZmEC7KRy6A1f4YUlvQowM4UOI1IpzDQNiHxi3ACiyxv3ublycjz7+MHluC8quTMsNfGbrRen6GB40nBNTfEKg6947kFLryeE2iNadyWgxrFBrCnSBqHGXQWkvx7pbJxSzST/TH1wymZa2+l5mTs3ye03teU3rglZxIVzIK/uyMYATu/XRjXnaZYEAeHVzszx+8UF58tFn5eknX5Rnn35RPvr8i/Lxp5+VH/3ox+VnP/lxefn8WZnHd1c/5gkqajgUQVxHLItdMqgMsLBQCsfi/AIu4VYZShd2IAggcSPZW7i5kC8uj/OLdXsEihkkl280zbqIRX306DFWFkGd8Wnp/L7YikJxrVLdUt0i4z1pqUXkXejrE+GdnZUKWeglgKSrwTvUBQfOX56NNvb3Wn0KRuCDf20spilPnz8shixNt+TEq3h92JQ+ez+4F+sdywc/tIRmAxsIivFnzUrBV9vJ/XTRGzPOClwsi50VFBPewQObNP/B8obNR0+7rsrg4JLSpjTl+bvcTFPlX/XDEAYa5GdEHJDUys6Bs5sw71oCrYCAsnLQeb823CDaVeEcTj/GZxdcT58+Kf/gz/4sM7QsjhuNjrLasUIzD8DU0G+//7ocbL+ty3vj7qilJFKyRtFOJfl86WUq0YyGfmaDc9VevI3W8jiZp8Z4vLmBVjE1e5P7OoIYYeLYi4ExDcBDK2lyW4Aoa+YD1DndtVlcFQTVlQfMw8+7IsFCFwHZjHAsrSyVLr79Er8td7vEAEv462gvlQqNsA2OLjvmoRA7xXOewNgVMmyciQXr1jN2AQ9MLLiQmFbRPrhukfwYWNc0xLVCIK5cN2fC86rVNJPWBOTLxB8bG2sIz3rZerRFG1cS77jCXB9+HeBGvtvdjzLzeWhJEQO+TE7hszxKBg+QO1Jes3nGavA/Whhlkvf0yn96DfDcINVBvNQTYSmGZ1V45KtZwAxCou3FmopWb6IOQBpTGl8CVsGvMuYecDvK0LGZWtaNz4/CsLrXpVGG4M4JRu9ef/9+5Q1e0FDG5cavbs0HV+mNKdICAHjNlRgx2ndt9kuIfsGrPnhW59Utgnl2VGJa1620rq6uhph7+7gtphDx6Z++eF7+2V/8RVkGKE6UvsRPVuM7WNTqdCHcRNl+/XU5PvRBEMep9VDabcDYvVGbqLmixfnO71UsxgJJo+a42jsFUkL6cOpquXR3dH0MvmoqNysfX+E7QlAZWhnkyDOAx1Woq1U4D9kVK3z+gEBfy0Mx7McKPvoGYH+0slw2l1fKRnepzHENlyI0x2Es4dPRYWu5g8lNXAF9btuotUrt02+TCASDnDuHRl9GaXyOFfnxz35Rnr38uDz94MPy9ONPy/Lj52Ua98tQ//rC0VirMAnMF3Fr2l4Hd8GAdNQv5wDejI3rFb344KOyuLpZ2gTYASgaIsIP2MzNW0WqXy34BKK0sEaoxnm0VR8f/igonqvroraWJxmUordnl1yH4xc7PpaqCovehYG3m3wzIB9auDcaojwHqdHKihLgw3Jzg2kf3GelarI7upWc5yQlKwQsrlRwZLcxxEPbg+AXVDJB4Pjq42KgHN/7id/oXA1g1bIV3MncoC18zQMVONygzoaYQ9Yvfvn8Be6Kz3XdDzjNxnz+xRflX/1n/youjZ3JZJQhQeLtZOksKSilvPv+N+Xk+CBly8OTkwBXjcOt0yQtkybSYFri6/pIbNtmgJqBGI6FRzCSdtkr3jesG+e8OolF/7wGa15X5lUBB/jQwT6Yfkz9DkzLI37QfhbrWcMj4Lc2NsomGnWF9915XCHA7J5nZ3EdBw1n0GJTmH5cc+HB9Wsmw/uqLQVLUnlqTf4aE7hEUTaeR6tg9iztefHiZfnRz3+B4vioPAL4n3z2efnRH/xh+eyXvyxPP/usbL18UZ4A7k3ctPUu7tncAtfCgiFUSy4/gvbcfv0tAe9xWSaeaMJD09duKoMGLlPcSOmISAlwlYbgl76CMe5OiFUHDpMt4ngjRekZAeF3hWEoaLnuxgqWbZa+4L5UQapVBFkiBcG0cE/wD0YKwEl2S7edmXd6esTeS9yhe+a9Lb2xFMeHeitAtjEMfGD7j7g9T7qut6MWNNr2RoL6t34YnUrmBu1oQywb0OcXiQkQuYjMNEBdROM5uriM9vvm629Snhpzil/705/+tPzLf/kvAMoC10SCMVmRdi7VdmUFpHn31VcpW7Ci8YRAV6K6YJO+ngNe0DWuySkE02IJbAdUhhac8aNjBJpYAy0VmgBzUxAUON0BtRFXSZmyAh8m42M6qqmGlAYu1+hqEwqBWQizD37WfRuvZdrOb8Y0dQfasRipc4Hxpuq0QAo+0lAb4Xc0TFrPz3e5hititLNIAA0n7hkBtMsoiuS1PZd+WUjnIlILuEGmBelg0sPLKytYVx9VulJrhHCjVtZWcSeXed+uZczwzpFXhXiEFj/A3//+7dvy6q0Pp65BqpvgMvhVuanEbIPuZ6wmn10tL+2nPXF5VEq0MbGi/VdxqIx4tSjQZIjrLOkqapVVdrooKprqviJUKkDa56vKqL4Ha7o6CEjKH8CArpE4jJXhWrdYaIVIl0jXe+fd2/dze8IcNhuf6rwZ8+d1/ZY8VtP0JsfYkLg6ZoAAro2LBkVQZKiugQx1xO/N23cQHtNN59fQkH+Gf/8/+s/+ZVnDPRD4lrzGpNEh8+hnrpn//VcBpGsHXaChkmuH0e7md910ZvTTJYSaxOVWRpjZizP8STU7x0gcGaTgijdz9S7/HWEFhOas9Us9OAzkml450+Jgaob/BRu+eB6jCWgWOi361irdxflYNQUka+KgtZtqboTMrIYWoqZ/rYLEJUCLo8bTVv1hNaBu1KLrHaFw1PC21XbHMgCuGQLJxrSrY2ABPA9lNA1AJwFIAzqsEGRvEsi6lv4sx3Zo6zJCsfXoSZ7R28A60YC0wbGJdrNNPKZrh4bn/gJ379A1RY3bzNQZZEsL+E47/D6j/KoWaQmNEojyL1Ze8JoJoz+6bAa5tp9b8pkd2nKJDMg54UZrvr6Km+iD9sDDmO5ucWUAsKAX/O71YeAoWV79zUI7R/m17iq+1B8N6mNqdZ3qMoo/vD0IfgdaZL/RugNGEq2LBvFJLboNdTmSmpOOZkQDtDjH0bUGry5A+vjxY9wBgbGAy3KawMYlQl5+8EH5i3/xL8pf/PN/hklejZnMGut0sjGJi8AN9ve+L3tvvs5QvMP6VnH62PysY49G0bY4kUGmeZ6BdcwyDDmDKE4uMZuDxwPR0bR8X5mpb6rm1P1x+BzNdK+xvI7H+puKGh7GT9ZCmdY0mE0uGrencz8QY42OYLJMuimIaJmjwb4me8R2ZVmx+6W1RATVBHKnp/1y2sfHZRdopuhc/c05rGp265dUjQpB1kMlyDbxkKxGYgE6RiMnAKoCMMOx89B2CwFYAuwKi7GZSQpHg81StXFtFDqviUTBJwQA1/X0cCeKzDbGBYEfoUMQIOCNAwAzx1hv5bHSTquYZAZAV0IiDIKYe3p9aarzrFLSbfI8ExDDs/uU+OV5WeouZPxCa2FwK/Aj+JwbC8I+FgrPT9vgk8fEDdRKQQdxquujFXEfzx34oe1B8P/8pz8qf/KHvyg/+/EX5cOXzzOIoz/vKOSjrXXcmbnigk8rBHhbG49xHVaTM1bTNdB6Sz6YbXG5rMGIEwIXU4yO9q6ub5Q//pM/KT/76U9SwyLglOAKYCV3v/T2d8slUnwH8zSX15fDcnOOS6MGhflG9ndZFKYCVj8vhObYLIikRsMydVqmxGAhhDLjIysVELcQF8CpNQSAxxufVNOLyZe4ED5CwKsrUKf8ACEws6PfnAc7Q3ytY9Rj8EKbYg3PMxvMFRe8vhbSVOLb774pX//tX5e3r16XXq+fleP6J/06roBFMHYRTAFUsGS/2IkRvI8r5zn1UWHJkD/HmzwwFuCH5OR99pnuZiag8H2eb4UldkTY1G6CRWM1/HvX1sykcqxqe65B32tK2mpXaSvgaADtQdDomylqXaE6j6MmOxzx1wybjvV8QWk/pFvO9XgONs1pKljBUKF6XJ1/PZ/y7a6PQgJT7i5opgvngOb4s+6m50gPFZbKN2MDiU0qnxUOM0Dh4QObju8P+vz/8//iv+j+8R/9svzoi8/K559+Uj54/rw8e/60bPiwCutTkFZrcIzMnUNqIOOCURLcZ9e69r2NOjg8jI9vfvkLrvUP/8GflS8+/yQjlM4T8MkoLiXo+jrH+9v5LKE1m1HCgGh0egxfHT+wQ5ZLEG/gYulKnCLlPhdWAl+zZ0oh2msWE912USkIogum9o3roWaCUga5Uw2nF86UFUxvpz0Nw9FI59cx4/F1b1yX/wrXrY2btsb16gK9jk7q88f/BqFZCQ2i07AI0A33T36b71zQ1tHcIZredUJ/86u/JZgblU53BYavZWKKAMvzzxrQT7eEezQ7aENAbFpYV8/R7ZR700azII56W1oQARAQHCc4azp6CtrXTBhmE9zTFjSqz81K5iS+sxm688zd1RW0FHl777Ds7h/RdrpFv0xxSj9rt6S5tGph8XU1jF0aeAEqE/P8NcPDK5jQTdQiC7Hq7klP+eDcilbAyxeJjfxtPNnIGEm6Npw5Rt/1FMTUHHGNmahYRuMn7uklan7fnb7zFweN6/o7nCi9w8P3m8b481/8ojsPKFZXl8vjJ+aEl8vG2kp5+mizPH3yqLx49qw85/XHP/pR+eDF87Lq2vhox6fPHuPubJUVznu0tZmy3M8//bB88dkn5Wc/+RHXWAZ41wG0teR5LNDgBM1zEnMm0WPC1Jgw/BJw9/ktmkemonkckpfo+oBDduvR9c2viAuc16rJdsTUc1KRCpHV3FaG8iXn4y7xfbvtI1JdT7QDkLg1INC6mTv3yYgCmeakL+bfZ2cFv66ETJ0AgGg9jpH0ZhwS/wguXtM2lMKI/ejwoHz3zbfly6++Ln1cnqcvX5Znz14gTNW/19TLdEfUva+rE7RRLtNoOmdLubqZLp7gP+P8s/6gnBwclMFRr8yiracBSbQs4KsxmlmXq7gp0SAARfCq+aW3lkMaqR1NEzruYYnzt6/flSPcU4XWOKhFXJWEAW2Qbs56U7F5WcGlovM7Lh/AJ98P2O1HRnDtz72m9s/Hm2q1td4NaClo5WfqvLimwpJlVNgzSQYBbmbpy27Gecy0VRdVk2jsxr24vliI5ctWXSYt+NEBZvV9wL+2sdU9wzd78+ZtOYbImsJZ61qQdgmbFKYAauHiLC0QvKymROEJwH/25HH5AOF4yuetzfWyub6aGpa5JhoELWYeXwAneHFQCcBYT2LzNbUZ2VUrnWFVnFMKkdQQmjkBJrEVlF6vh/aqM7HUOk6zFBxaJC1PIn+OV9vMdxfLFO3XHDu/tYV2mYUCugBqinn6MZ6M7fXu0JgGaY6SOqjkWqQpPcDF8P7xYwGN7oS0sR32Izttd7Ds+OioHOnq7Lwrr6DjGTTrcK2PP/q4rKEsLFJztNLlSpLJkencW9fC+wiwWBEEyTnFDvroppkpUWBe/+arcgYNxvNf6UiYnumn0FkNX7M29AXAC0BR5jXcBL3zGUbw4xSF8Ksvv4pF0BIJKlPEZvgCcNqlhrcURcBKJwe5jIeS3bPNtp+9rhQHrejbJMfIVwHug61VIM05g1wn5ug61ewgeod23XFtwKwmpy/OE5lrdso87nOHGNJ40bofz9E8zUwpgCYs6B9/XCbt9Py7yduyv7P3fuD/+JMvul5sYHrxZFDebW/z6qCTWgHpA4wDTLpD7GppiaGroHuS1OcIhsGANDQd1C82+NFFETOmvdCSEN+ROgXKLbPxNdFcx9Hf6p3hx8JwF1SKywKA93e2I0C20XnFMtGVFAQNvOI6MB8mXpr1QashGwiBrkWzuEpDa8YTJ8rpGQEe7dpa60bj2gfb6TqbERIsiD6nZtig3+4k5Ut/k9VSWH3lc2aKAXqnSOqaqDR29w/Ku/39POxumvsL+E1cR4f2pxFQXTXdQncnhgMDFAQ+OW3JwrS4hi6E65o7DvD4BPT59jw8qIOEO99+n+MlhOm/uDhW3dKu88zPlZ4IAH2yvfLJPhiDZUU1BMUV0/ZdS+jNNi6fh+pCOGpKf+Gz/VUj6+cvEOtJx/HaR5ajxFLy56CccVRmVOmOAXzroHRp+AJhqKt5q4xc5c9NOqrFbZdFc6JFFy6KHF67ctvCYjcZQtO5Lmuu4rVfzdlJFBOx51K73E5jtbFuEwoPbRZ7e9u77wf+jc3HXYfBHZq3Hceng7K7u1++/PXXZXtnNxkHfUCDWfPvBp2mppRm05UWoaVGnCDV57g6WKQJzagcwZYuja6O6+PoL8vMpLYA/s3NBUHgMQSw3tzgrY2WPwQYZl+aZfvtG0zaPoTQpNJRrjnCV9cflkC6HckAgGOH0i0uk6lmP9SkE9xDgRpkVQXew+nNVfrJebbPUUqB76tVhga6VRMJMEAPsNxta+IEdgXMxbRMwVlm4OTwXeKdg56L2F4nS6RLqjuxiJtlGyM47E6S8WmQKeADACoEwe/aO8P7aYbW54/4TTB2dHPAzCHgfvPmFQoINxDAgNJYTK/tDKtofQXZNgP8LOzE+7SX6+lpqMx6XOfV67eZ7imNdWuAn7fif7kP3QUVP5rV0n20zsfz84wC20O/bINP79GHt6zB6YRqfLNzTvD3AScJ6L0w9JS/Voea7TLhcAyWaq2Pmy2pA4tt7qclT4BLO7RsyfHTUG1Yrsf9gy++8woqxO03P5znfxD8z1982DUTsLi4VD786CMC1kWIxs0g5j7+5rfffxdz70ybw6NjGmKBGVqJyF3z5NMbrcu20aYcM8mB/Q4Te97v5enlgj8rB0AcLUke33l9kRE+gyNz3/qS+3u7EPI22nIPC+RTHWWLmkbwuGCUKbQmwM9Dz+QemlBta5u91hCr4Miya9k4+LU/PC/9uHL6/ez4zhPcP8LHtQyipb+xgtpGC6OWSsUqxxg4OujijKcsKoUQaYkyMgmIev1+OYKZAtZ0qXl18/2mOZu4jlcXuHTEPQaaLiiVpToArmk65087XmLGSI1v+YftvriE3jDffLsxxQn32EH77/tYU5SINUIKbK2qrVZJrW9wbFZGgP22GFGg0P9z3h/2jgHKu2hfLZ88vgJBPv1cOqeKFJALfjM2Ji+Me1C02XSFpWOCz3ttr+YXvPJCa5AU7l3N8phdwrGCoCgT52Of0UYVnhk+BKI+mM4BtLm4Rx0wVQdcFSRd1ftBL4R7MLpEAUOroQIOhuQd91Bo3716/X7g33r8vOuMrDyYAiLJfFc2U7rUqgYeAzSOCLGjLoqkBrIoy9y3psfZSC3MG20uk5ric9yBoz3AfRwtOcF5k/jSWhHNmDU7tVKTwAqhU8J3d3Yg7HSx3FkGff/N19FI+n5iXOA5t1Y/1FHIxARQyDar5QS+7s/I2U585/IepwD7QuYrQJyziBm3LDhZlWhzCUlMg6n3iZT2lUPvrQLXVBPTfsHlPXS5BOMZmtrlB/sAWrC6OpuIMQYxuJWBatq6xtFZOcKaHR4cxlI4yCcwva7a3lFua2oM6I/RzKejIedeAhjuCZ1dusT4Rqt3At2OT3oRojz3mPNkmDGJdVYpcEOpKNjucdkUDDrljC5Hdfd29jjHTgJ86DrkPglIITbsoBsG0zUecUQ7D7ROWlP+656g7elnHgiiEKA4fYBJnsTONRCh0CujtSokznVM4fJaawfoC+1OabTzdnGtoJf1Uu086acTxZY4iD5NKMTgxXGBWF8su+lNy9Un74zJ4D+K4u2bHy5sexD8m1tPAb+FaEq8/v1pfHBHMZPJQMO12q6YVidj+/2LZ0+jBZTQ9dU1PD0HTerEF7W81YMySM92yqecs0s4/fuey4jj00/PLhDcLKHx0J5HBzXPC/DfvXldvv7qK65pkGNgZeB9BzhkrIEpphWiClJwHY3r5O66ghpM9wc2vVnzE/Ypw/R8Z03LQhv/m3MUHiss1XIO5HVQAAkU2SSwsUTWjqFPWp2aMnSOgysoY9V47/zakbELAiRdFufncRcaSdW6ArObKdrXCPYb9oNjLCEgTVAJuFQwxhH2bejADfc7xfc/JFZxEVmzY/Jgjuvqj/dOnZCupUDzI9hq8AS+vFpsKOgUuAp+2gpYzi9H5Qqw9wH///NXBLq0qUsQrgXzuwHXcmJ8c0Z3r2ZlBL/a3ZXznHHnEoriQ6sQi4R2NzbKKLSKjc9mgAQ6xiS7Lk4sJaZF9zhPdNEj4P7S2QEwy5EFvc82Vgj0HjKPWYXF8VoTBz9ddkY30etpqfCtuEfN9CgQ796+J/jX1je7DjJIMHP5rorgzb1Zh46bSnSlYcEggw3iDH5WV5bK8vJSfH1XU3BtHR/17yPoLUoTn0kOQkgDOheVPcUFsgNG9LoYpjat6PTZT+aC37z6rnz35Vc6qHEhFC76GGYbdGdKnCYaAuiLDkcKBEAL8NEO/FADb7ffvZonVys3YZDzcas5tZ9oa4it1TLgcpPJWclN66DmAXQea9lvllrhvmp1lyl0OUSDN1Nxi5jtZUuUEaSkGL0WWtFMmRoxT0fh/hpqp3f6XZ6EIoA59ozXHm7gu539sre3D00HxYWgFrCM+s/H0FYrcw6fzqChCkELYjtjpdi9UuIALEeNUXQzaDMgOiZem5hfLi8/+1GCyj4C9+277QSd1kRB6oC/7gpnA35jyeZbfJ7m+lqIOl5iP7KSh6/0T8vu02f0IF1uRXdW/ikoeeQV8VhoiwZyPMTpokPdwjl8/MyPwCsAWwJfoasJhnvlw67211XVGk7Aa44o07jHUwREPj3m9Zv3dHtW19a75p5dgmMAQNX6DkpZcWmVXSaZr66WBp3LshNo9A9eviAY6hCQtROQjAD8CK00GtQSZBCU5UKikfjs6rpZphtoury3jDPrIZG7RPg3aKvvv/mq7KD1DQKNHRpztUZFkzm6v6bCoHL2/AF+Y+p8IIV1JDLY36JvuXcddawikIExfrfu35jAXLErBsxC6MwjhfDgi3MQHX7TUxVYVas6JoBgIQRZyRoQDGljH7clgSmbgWkXJhoHORPJBWH1ad0SEEI7C8NMEaYoi0ba9kwGoR0jAG1Q7vcpU2iicY2nUBJOarFvBsuuTmea17WEFEzpZzAo0OP6abECmgr6WK377/vQ+xf/+J9ncay//cu/LG8Vst4RVg83A9r67DHplscb0a76LLJGrL4LFmjdJgSdtAIvEixWNWlO3F8EYILA13VMFTp5pNuT7B+bdEX1x13UMsgHVwLJCn4oH1OocisJBvDg03buAPbM7WWZm7ou7anbMj87VWZwq02hT4KnLGMzUmG8Z7ZnfWOzq3bWl3PZCB9GbBrOzMPbt6+j+QSjVYPOvX3+/Hl5+eI5QDRwRQNy8zrpXLOrmTXnbsCmGURb2CGu4UJQmj8ZYSfnnaSNBXGK4ndffRkzfwXILeRyDUhumiBO9yKLwNJGweK1Bb6vuPkQuLo8dR7C39kgtvDjNN7rF1tvA2Fp4wJgnUe4HMW0jmYaa2Cb6CbHe199ZQM2hIl7C3yFR607BPTGPWZRPKvNtTZW1soKtLEmSBcgE+EVHNugVLFJA4VQsGYkmt31+m27j9kXJObSdfUUItOuPocssQjfK3j6+y7O5fmxSoIV0GQmlYogwqpw8TvfKTQec4kgZwLLXq+8290pX/7Nf8h6ndJ0DvA6SDaH8nP8Q0sgnS3p0LU13++Cwbku/BDssz6ZcorAFpwo3I0GQSpWACmovOd81wPaPzzm1UEzB7VURlwD4cQ4lNO+Cx2bacKaYxXVVE7Sd1zDTFYeYYTARnHBiOH5dekNLsp277TsnIywkkM+A34sC27zD4K/it4PbNeRUutmhpF0y2FNYzqk7XLe6+treZyMqwG8ffuWzxtV2+AGuFxd5vmy1yeun4MhS2EJfCC4fp7BsTUtui36iNZ3LK2uRMO/ffVtefPd17hVJzlPl6BN8Owkdxnj4JiWJUAGmQH6OaDBGqBMo40EqAGd2xj+njvefJ+RwvtNy2ClooGaM7USwKnFYibY1fRhApoLZkt4XR218zEB7im7S4FIqw6B7QquTtcJLg7O8GqKUI2sS2D6LgN3gonPFgZar+8YgJpd14FuA7oamxgv6IIZ9KtxVQI+AtRCOv1h3YQsDy64uMcAyzNACypkWloBnwdgRAHp/5v25DPv//03r8u//tf/uvwf/8t/Xd7o7nA/XZgEuNCkkswRY2wp13cTnCqN1Oq0aa+CInIjqJYqwGfoo5X0HF1IBSalGgo47ekPzwEnMaBA9np02HvkeQUE8C6T6QChCYHjQ/cexxP44/adAfjRJf28nC5nd8QeEy1YhCLgOsYhKlIF/aHtQfBrJuW583B7x1VSl1c3yurGVnn+8qOysrJRFubVQN3yy1/+oiwtdQNKlwrX9/I5tD7dw5ggqzvQKAewXEZc82S6Te3nknxLaDKB4Rzed69f5aESriYgQCR0VoEDFJcQVOIYNAsOXQbrO/S5TTFK6KTwJDw78IqW9/8x8Cvoea/g/PY7HBquh7KNZcq6o1xLnz2g4rDksaGYTOLUmG4zSEfHCvoVQKh1KXNoO102U72uT2/tvCeqpdWCDa7v6GmyU3wWaFqZRQK8jr6ui3/NAnJ23aYOgmLgOa9goIVb+tvEXM4jcOrlYqoilzKO4IirwouHUU7w5a1u1TqmWhIwXOsaYJVTZ6PLg4uxd4qmBcTWOs1Ajzmun5oeCGJ/tRpjOkn0jJ7mrfSYyBiOuX0FzRLuGuxOR+F4roQ1sTCnG8W5KlVLSEwLG7Q7Iyyp43urqoZXIEwDn/QO8QD2y+H+TlbfPj48wKMw2YAwGtx6efongyZ0seCRH21uK2naH94eBL9a3ADW5cAtZnPScwrbtrYiVeub6+XlBy/Lxx9/XD799JPEADJUt8fO6Pb4aND4iDDQCRd54jaB2uLySvFhxptbj6JhLYw7pGMKi+tHjgCyAzNOXbR8QtObNfj5XQFTO401s6lYc+fjjMM4YA1CAbXKXWKMQT/e7X38TTZfAgg1kF9wfe/hQTX95vf8gnKT4W5O5B7BxHPulwE/AnzBJ3Bdc8dAVjNkU/RXPd4Cucx95fs8jwxQ2A9ToA3Te+yupGBFrE+UX1KIrHJ0qiSa30nuZo4cczH3nmI29o5VjwiEaxm5AoO+smvum2o1FrAQ7Qq38dpAkPDfkWCV2ykAvMbltJiuMeukJec4QEdoIXYycEYHovHthwJC+83XZ0yAz8YhlntnwEqK2S+1vzTmOmp6YwItn9cxletcCifOz8zodpp6tSYKC8BxDsSdXQ7xHg7R/Nvg4l05ONoph0e7uJXEnChS258YAAFO//gu5da2HUy4GPDjlYXw6Ye2B8GvuTXtJ4P0652soTbaebdTdnb3Yg3UZD/72c8yg8nBJWklM43I1Q+eF62GFjT/b6bAuaiae7WsqbzDI7Q8QZt5edfXH50cJNDNWj6cL3PzFBLAPzIzQbvGz98S6EPOVRvLHE05rArDpD1v0hc+pazX4fn7H+q3AXjdZKSxSIW5jlbVfFoNfdrUs3OqAq721gFIH2G8lkL3IjIHAy0ZUMDUhmaxTKFa9ZulTmBM6vOhnUxSgzsF0pHkxVandFuLZaljkSBKApdpYX6xlvvyeWvzSXnx4sPcMzECas6lDwWs/rfuWlbGgAdq3wFu4DnHKNSumAAx7YCYRBBKOR4ZD9Q5C2ZwapoV9wZBNeNkP7WK0kFgSS1pqSxkyRo6pTbX7TKwhUjggPMBd4J22lhdGm9bXTxd1L6VvFfys868U2wgPfdFyaFQMvo/cA3/Xjk5PcCqH0c4AnrjSd06Y0VAn2pfhFyMiIPZxkR5vIyCWHx49Ybfcf7v2UxXWp+f5QLVQjAia1XSIacjygDXk3SwKdkF02hG2ae9pC6TlqJHPp83kzDoYAczbXrzaP+oHBwcxefTrdEMOuH9HI2v3TLdqfthIdU1Eq4vPySIEWRZZQHQqoUM8iSdUNVfjKkW0DBM2Ou3RtP/3fd+YPNbtX32+gXt1Vf0k795rNciprg0egAQgLZOKteHBbjQJotV0S4zGebPe8Qw+0fHZWdvD0Xxxql0ZWd7p2y/+q68++6bcrTzLnsfSzdymcW9/XK6v1eGJ0e4iuelwf07gLcFiNvQYQ7/v00Q6dREnyAzi3kvt04zpJ20b5J2GOBr8t1d2jDjILRRVzWAAZQGuJouC+f0xU09OrKrJRL4Na0p6AU3O2BXAcSd4b3WSuBlxJZrmAL3kvLJkhItUVxC/hLDQCtp7Xe6JgLcGMUpjDqk5wSkKgKttoN1rn0UM82v8sJ76TKnmtWxIe7nb7puPrnR+jEF4mzkMvUIE8fp7q1ynUfduTwH4aFN5fWD2Z7u8krXKXum/NSwDqU7RezJ0ydlc209AmF2Z40gVR/RenMXeDL3aq+dOWRBUgdXB1TGh9vZ3SbSPwiYkoNWKyK9zttVcJytldRkwDWLYPh0wFMC3wEMILhSeCQKxDSz4uik5jtuDGCNAPjH+wpsic8rvyfFyeZ3tfzX3+vu5jXmuG+33cw6nI5kItNhqubVV8t0EwRzrO1RcLml7EoQ6WNNX+3sl+/2DsoOYB7SJweZLD0YnfncrBM0Wa9c3llJ6TO0emHwGcGfhYAOHOramc2wFHrgQzYI/lL2zffH+7uld7hPnHFUjgGuz8/aPTjALeiVY4494366nFo4lRQNx2Vy6UOsre4ngptJ9PTt5PymvKWdVcObwqz9tU8u8+IjqHRZFIZYOmiW3D+CpbBIciefGIs5uBWwwvssMQid4iqyS6csW8l9VR6OBfSh0xAlYQJDAVAwLApsQfvjk354w+Xz6vnGDPJHxZM4j4aajHH02sdQ1ZVCcLHBy3oLbMCUnZPLsr39nrU965tbeSyRQPPV6k61vFWOzn196lqTq8vR5ub/lVAHG9QycVnolJ97h3uJ2vOkbTqou6NplVCa0kysOHfeZR0LyGNtOu0M0fuEldPjU0BnVsO13BEYNJ5+Xh9L4MiqxHDaYDI8XDxWAfCrsbiV9Iswugl0iZjf2McCko1DXEtnnsDMhaTGYMiAWq7t+pZqXYDPNcIeDtD10M2J9buC8OeOkF7CgOtUbW5srZeFdeKml0/L7CJ9aEzm/XSnifd9VTZePC4zbQe5uA6mOwpBHxh6at4VoKH+OTQ+RlgO2d8Q/P3ld9+Vf/Nv/235919/U15vb6cwTmUhQPWtfYxoC6A5Oi6o/M6MkjwxO/PmoJ8MFd2LVq9jJWZ4qtZXP0g16RB/XWvCq3GY6xWlnH3BBYnno/0lsYFqXDssvXyIUuIqmcPM/bVMCoIDgFbyatUFsYkBvQTLSXqAX3dZtzYuJsfL9/AHwaoTiHRFVZrEgLjKEXTczc59ZefOqdctZWfnPcG/vLLeTRoOactQMsywQ6bbnhL8vnjxrKyvr3JjfDSCVBCSYNRXJ6ucHO2Xgz2Clb2dDJKZ7jw/BxB0Sm0nWASVA2GD06OszGZBkxWcWZAWYZGhlqjqw9p5wzVHBh3BdTDMQrdwSC2MUGgV5IJB8PjPf3Ff/CTS+V3T/XeBHyaxN9GOgt8FqWYhvL6vDPMajmwnk3HP1OzcN4NIXC/zeKcdJ+jEzPfVSgiB6/K7cNUyezI7+PWLqxuZqNJd3yqLT7ZK2+l7ywtYqKvSWGiUtRebpb1BnLTeLXdTd2Xz45dldgF3q0PA+3ijDLjfr14Te+FeoUfiKrYBSZ5hAJDcJvnOldp8aJ8KImXGdEUf/Rzl8N32UYR3arJmabRsCogui+TQBeFnrAWupjGEAgGxPd+5ECYYskDX4jJcqSlMAallzNpDXCQ0tjHEG3VxLZMSKDKshZY/CpPjBL0ehoR21Nf3GWAF7ALfxb2kvd6AA2uJRcCZ/r7WJROMjDmh1ehmioAZZXV7UfZ2dt4vz6/E0TI0RUFL47tzg8W2pbhXCER1QSSIAYxuhIMUBqx961TQTppqqxuTD7808NN1MEg1zw/40NJ5wAQgvkZoFDJz+QrZ8KQWvgm8OYTN9dk11QLfKkiBGO3jAIythMjBN7v+78RU9Ut1IWVk3vvnB4+FyPkNEFTtlJ7a1bh4Pg/XAaCk6jg+Q/X2Ee1kzOh91GQiL+acL2SWC81uAPIff/BB+Xj9cdyHL7/5rvzlX/0qLo13OKPfN/jwViyaJnbqoitctFzN7cWL8vSLL8rGxx+XJ59/XrY++YTXT8rS463SWVsqK+trCMNMeb2L9t/dJy6YLk8476cvPigfPX9WugTOrufjoljdTqssuhYPbo+aWQJZ5z8N33aP5Ys8FfCWWViaDE+xbA2EJ4sECHZ36CNpBTbYjUA46OVrBh+hpe/FgjX6anMtoWXpglm+iA1dEzN4Wk0X+3Wwzjoc4xO3OifAshLLJ5p4DzWW0uorHDUeqW3yXjVWcX6Ek/P1SAjWjUvw5hXQiUm5+cObffrBzRBPidaX1aWwxsVZ9k46/wTmqGWc3+rCR9aeH/fwcdHwEmhcO2IAAmrBjyCrOfsMTnHtlNfiD5sSdfRzfnGxXF7XkggzCQJvbt7FYCsRfDKIfqKmVbzGzUADhnlc2+tLqDEjRHdu7292iJOi+e+3qrl5Hb/3HT973/RL/8zP3KPezwc2oG1kLMdUK6JphgmY+kzmB/guZ7i2vl5++tHn5UfrL8pyY57zJsrf/PpNefPdTnnzt78pve/flMOd3Vr/Q4MFkxq3bUVsZzFpTx/vP4tLMbvQvdeqgAo6/urL78q//9VvyiLK6WePX5Q//PxH5eXTp1XDo1ympBtgWWi3434mTSkvBTtgGV3dlb0DM3XSS1Bp4WqK0AE6rVO1lBVgav5Wy7RyCFuFnt9i9eQh1xWQ0kM6+Z801OdPwI3QTEzUgU3Ls83kuS6oayVpDQW84yIdFKsegYWOqd+Kcql80cdPOQjtDb24h/zIsjAcN4kVEPBTUy72i3UmXvm7vP77tgfBb0NsQDoHkCxVUNN9+PJlInZdAn1UnAj8+oOkrQxg4iMHNJijBoEPR9TJzByJUJiREVAuZTg8062ZxOSvxFfzgXJ3Yz/QNCkuAr0kmDthJziE2AbXY20hOGWuRHflAN9XbWVTq1tTGemxMkdSVrDXNx4gkdQSvN4fY5xjXHHFNfiXa9iv1KLzhVbAmEGf1BoYsz7upnwtvbU2aHVlpXz85Hn5AgvwsrtempOt8u337wBdp7x7tVve/Prb8varb8o7fPZDH/7MPjjpwUiEDbBnXgJCOAlYR3vH5c1vXpevvntX/uqvf1U2Z+fLP/7wi/JHv/hZefHhC0CNX45G90EWdsynPzoSP4WFln6mgKcxWVO4ZjuHx6WPa6GisL/SK+4tQqAAKiTRrtBB109wGetZmKdWDrVCJ19VkVgTeBja+iXf+LsHJiMELTOpBiSYAXSCjg8Mb0O3l88el62NtdxPbW8bUrrMdcSelt3Mk9etGTbHQsy2VTcu90DJ1uJCeHID6FGcN9cOnj28bo8i/MM+//JqV5Numa7D0VuPNsrPfvKT8uzpY7QcASkMcvGqk95+ypU1rxLJQEbtLkBMYWk9tCEGuNbGjAl0iYtkMZwTk9U6ukoSRQ2h+ZzrLHDfUg4ODrnHSbSMhNAVSjqS61g5qvZVmJJdyJXZITjeWCyPt/MXTxHw0QjR+LbDg/0hPyVfvqA/q9nks8yW6O4e5jRCc9F+H3eA42RGfYyqI6OCz1FMlwTxodkLZQ7N3ypoUwLXBjR6hlszt+DMNgCGELsC3WD/oBy+3S67378u+1+/Lqd7h2V0MsBKfF0OXm1jUc8IfG/Lq1fvyspEo/yjL35RfvEHvyxLj1YS2E7gzvis3WhOGjoX8DeiWHRDVDodLPUZLuivv38LXe4yv0DOqN11K+SB9LX0ORvX1Jo4qpz+S28sg4C2rMGJ7Pahs7TCvVpxV72PVl8fXHppQa3IVLtX1xHFGD2jSryLQOk+W8x3A7MclZe+WtYoUfhaFROCiCV0zdbZGatJrWly9l4/BWx1qRrvfYnLdYbL7KDZdTl6YPWGBzW/FztzuiHm1kcEff7xJ2g2fMhmXSTKfP1Zv4ePT7AqMAGhGRG1jADLbBrMFsiEjmgINQAug74lvUyetjO/GHSe4y5xI46/LTMEjC7poT/ocLYrIDgRIxOlZZdYDXEwgWoFScs1zHKAXY7gG97gsXOsPqYEhfg0JRqc31wr0+MiiILY89lz6fpV+q3wGnDps3oNXQIzSvbLDJPCYim1vrMGxNUcGrRDcGQpExi0uLJQljc2y+P15+X54uMy0RuU894B96izyNxXH22W9aePytrmZlnErzd96FIri2urBMWrZc0CueZ8+fnmy/I//fN/Vf70z/60rG6tlDtoZiamgWtofxqAy/kVav1b2uv6+bZJYfDzN+92s7RLi2MElZPznQdrz29u60QZ66/M6Dia7Mh6YjsOh9xxo9TSWuYEtNxV+jiPolpgYwGvpeWCiAqA5QvgJY94RUCliXzONETc3ga++fKik9TnuKZFiZwPfWNZ0e6NGUe9XRC4SyBsQN+JRRBXVhjrcZgJq4/M7RWfMqnWd+7FQ9vDbg/SqCbRz3/5UsEpZWNjlc7jFvCb+WhzrE6Z0+9Wc9TloiEJhLCAKsPj0MCOKsVqBIk3GJnjbUNUV2Nw0kcdzHD01wI3NcHp8THW4DTn6vePfdHqWwI+mO61zAh4H4mtv6jWdlNphJExm7H+OSbmlF3TyteVSWx+8k/wyzVYUM6uIGQ0ioRESyq4MGc8EhzAK7Qw234beOs31/IG2yGYbsra2kJZWl0vS53l0ricKnOXjdK5BZD983I9cL4uptugn7Z2Fl0eBY0KYDvES4uTs+WnuDj/43/0F+XP/+gflpcffUjQO1FcAt7mKGgKUAc30XtbNGfQ6giv85D1r2fx2bcPT8q3WBfTkAJVAMbVkR6AKWMjAFke6WNrBfT3dU8MRnWJfCi25xojqHyqm6Xr4Yi2NAf8dNvJSwqXtHQKpr6/dJJgFkeKmRS4+R3tmEJoMuKNoJkVtO2OVOtJmPkR+AuLPstsNRmmrN/D8caiqe3nHmYa5ZOWx3GZa14f2ipKfmDTzdC8r6N9HOLe2txIeirY0F/vH4VhY99XQGoB3DKkr0Zgd9BLYggQGSWYFZY2/nGWtoYwl2Z2EvQucb2bSLNjBxawCXA4U8HGzQN87qeLEe0vI2BMBEv4egxtEBjGB+NafIEtuFyOg5e68aq2d4vWz1FViHT5ZOaIvmh4PaCm1DRc+OK8RtvdOVrpFEH6i29lsJ4HQmAltQoXo+NyNjiinQR6M4C72SmPlp6VrdaTsjzRLU/bT0rzDD92yLXPcaluGmVper588uiD8pOPf17+yT/85+VHv/zTLHLlyKyP3BleONn9gjYhlHznKPOSo/DsljorDMnO8HNzrlFO0b7fbe/RBtOQ91kdfWf44Gi6723zmMZ21oGsBLycL6117xQOj5FunlvrfDwBCnGigJZXnu+IcgQBwXDLinnQU9oZbIsbs3ZWDWuNb8HUfLtZlrsLUUze0/sb+LtglU/5zELBTmZ3WqPjCy6Pon/pPfU8pD9WKGnveyz+0PYg+JW6DQDvCNyHL15m/R2BQzORtCHmxcEFc6sGfeNBFINaXB+ILQHoLhpdXxTND6MEk5O+59vEDBBySunHF5aYHSL+1PFYp+Ho7WAQ10KLUgXAVuGi8D73g4neU59SX7T6mTJPZujqmMGo50VTeSwfG7RRF6YKCf9xTj3PtxJRYfFe9ZbONbBsQWbpsnnPZDESY0zGd3bwS6sU0AkQCG+6UUDRwzIYWr90hJAfoyCG0OAsV/cZvWtLj8qj9Zflw6dflC8++aPyF//yf1H+8//Z/6r88o/+vHz4wecohWb5miDXEu/LSSfLOCneh3LIdEACAJqOMQAW04em/tR6lgQI/Eto+OvX71JH5fO+Gmp16GBhna6LVaf2y/7rsghklUQL62Ewr8X1XoLdPsrDZO0QLoEmyEwuKGy6tSlx4LP+t5recgs1slraNqkI1dTcUW6mstPydi2t2FqcN6jVyvMr9zRD5QT2+YUOVsCUppbAyoO5WDnHDUzlKoher06WqXOFH9oeBL8luYLgxdNn5YMPPwwBfAK6iyGZlckTPzRZIMobK/XSLpIOkQRpShg4XldJ0Aj8ZImQfomUtWjw/V2SrrtC8AbRrOMZPw3da2RUD27p8xuYVaA77bB2WGB7LQeWPD7nmdnwvQyll94/Ayx8EeDTv9QA0cGq7fzGDQ1GH+o1tCT12ppu6+E12YLAI1JKARAM4rI6GY6x5lqNlWcFR+DriLOB94hAcnCJq3iBIJz7LLHdMjzZJ+DdSU2Tg4ePHm2lvsfMz97r78q3X/1NefvNr8vx3usyuOiV4yGuYKxhdVHoJQCdozXwwf6G/tCVa5g1AeHl63cH5Zs3u2gArJ4ZILqtxXTU3skv0tUxE61kACFPeZHG1udAuNoHjrVfuncKiyD2WcdaE8EmLQR9JSv9vv/TPeXrCKpjKDeAUu2f2XY2mBNMfOgZTE953jXA1qXVApt+nQEfPtDCh4K0A37nNrge7DzWwBR5Gytr5YEWzPPEoK75Q1v6+kObWtBBGKcmulCRz561bNT0ZAYswPg5QdkUkimwDGgFjsAYjwQZM2gJ1Lp2lpbdp69gEr9Z++/g1goBodJroOI5Zg7UBFZvShRBWy8O4SGm2sABKuvc9dkzrA8hDbrtfLQGgBD4scqCVmKyp638bn2+4K/trefo3owZqMvin4LkpPOsFg3zYk04wBokNawar45GNnM5haC6EoCH42bRzN7zlvtdoygu6cMQWhwjCEfnB6WHEJwcvymnJ9vl9Vd/W778t/91+eqv/1/lmy//phzsvi37h2/Lwele2e7tllM0pPGUmRBLFebhC34j8VUda1GpDB0HsR20YZ944m++e8v39Il+OSiUkVR/n6yFZtbHuP6RC77e0k7+h47VlZVXyRpBGx0eiBOlo7XP8i4IYHL6xkBeU0hxLxcVEgHyLXl36HDDe4jJJRASzjMe0tLc0o4zszVmhvjcwCVKrIEycOxkEYXbsawdK6QrpoKRdyrEZmOuLC2ulC4CYFm350QAbC+4eWh7EPzOKnr0aDMT1YWF4HEyelYQI2Ch75iW6/iPMbMQX4AHPJwfrc9n+6z21/dWOk1laXJHXEdNvbziMoYtAHAcc3iGFnTUVzNuE53/WddsURvUXHRNy8kwGMM1fD/W7mopswu5MZv/VytQA/FofBipG1Njgf/3ze8FvcdIxBSy8Wcu2UEpqSbhTfk5kmmwZ3CopnXandrSPbQnHshsLJkueGjHDFp2ojnjQh1lhJ/buxqU7cFe+fL1r8tfffWX5a9+85flr7/+y/K33/51+erNb8rrPcBPfHUHSKYbxjcoAACnC6N1urowttLHrcP952d1Qr8PpXaWluZfOTc9aF8cnNRFFK1q0mtcVFpJYDsH8Cs41QKOpUSJ0OZYVNFNm1PLFL7ymf673IsDV3c3KLd7je8we/z/3FdlgUxgKbxnBMV7QBet1A1KRcUplrT6WnqtkBpfvDimZPaqjh/p00cM4SV3khfQVnrremaQDuG0nznoge1B8HsxJWptfTXgOTsfZL0dOyqxT8+uopnNnLhWTAgDUeyc/XXmlp/pGZ13oaPFgE/Ta4CrRneG1vKa0yEJbvH9DHJdtEnpneL+glkCBNhcVALYwarpAZxZDY6REHZY4McFgkghOpuMlflmgfTB3TxX3ik4ec/uJshl0Nj3D9N99bqAycWxFAKvp2WqmaAr3IwhX1iKbeGXgkg7AXkVyuovCyyseuhCd0oDf9xnxk5yHG8QBgDLfQe3+PXQbch1L0DhhIEnmm8GgdGaKGQLnerbe299b1HgIGH/5DQa+4ZdP3/78Pi+rcZfjju0AyZBb6ZFmqjZ9eN1fVwfSUqokbUU4yA4WRleVXLAOIrMzxnsUwFcndF9LbtCHtLxCkjhsb9LBwvefktTjnFTgTj5RlfGuCqlLx6PgFunIwu9VeQMZWrsqIK0qsD3TnwaK1Z5pEXy+uLGez60PQx+pEmzkxUMOPICP1+totTKdLW/xzgopb/txAZNjQ2J1qdxMlowGri4XEfAyW8+e8n6kYWlFUmZOb8KhLU+dtbRStN1luKWCX1ArMCES6DTFgRAH1PCJ0vAvbUEXhsSoBkEr0SrJJYY/q7r5fB4KgRhbA7imDHwIwQcYxwTC8Z3KCcP4Q33AEW39NF1LTPghlsk4ASGwbmCa6pXsFhI5qwtGW6aNum62VadIcXvuhbGTmrxORhlms/1ifKgO85xkaaFpcVM5s9jkGb5rtmuM7t8bi6KxLbpc+thTnCd/rAPLYE413pz2CtfA/46WAedoE0Cy9FZNOXy8nLoaAxj1i0VlXy2gE1FEmBzXfRyNLjpR/muEtL3zxE0wD+trMfo/qiI4k5yXgQopDNA1gwaN2h51cp8Fhfc048KIA0D1AgXNIoC45z6GKJau5/1T/uneXJnr+dckIPSPzWv77I6tgFxy7k1EyXdH9oeBL9LVZjjNxJ3/fwRLo8jsGY6nImvREz7RDWPBTRjAmj4AhzeKxj68lZqGt3HdQL41W1phJEWvynNKWaDQTa60Sayh+n6oYIyJdIwVVdIwdISaRoFvoAz4AQCMA7BoH0yuGpdLQFMgPnJX/N+DH5bqaAF9OmF4AY8fNY1G7tvMjS/8kFmyew6qQdtyr2u0FRX9DoamPP193XRxnNqzUi0rNVB8DgddXeJm36dEoj55nxZmV8qS2jyLr5tF63cQXDaaPk2/bUk2cTD6spq2VjfLOtrW1jjZYSrAZAEv24IGh/gm10xH+/qBb/67lXiFAfc6jo5ujm3KBmAQvctkFte7sbVzJIk3EehtTBP62WPU5JAp6Wp/ZTv0sM1g9QdURq81kEulBG/1UCX30Iy6e7YTo0RhJvxEJAP38yIGQuIg6CIi5r/1wUywnBg0cB90B/RzpNydNQrhwcHgP8wc7zPEQaBrjtX8/pmmwA+NK9jA/Ne9Qe3B8Fv9kHTcgbwfeKiKUnzzGo7A1I3RzjN2zuH8u5GENExWqS0JwUGgfTBdAGsCjWYlcies7C4EIGxzv8SzeKSFJAZ0HcI1vTzADTXMuWm4KgRM7+Ua0p404oSWMZ436qZLbRS/0l4Twfs/O4xuiNSx/eC3HZEd3Hc+NhcC4YoNGpNhUgC60q4OoH30Y1xNQQfe6PweCWtBT8GiAqNmwK+BsjMuy8BYNf3XwK4jlLOdxbLo9Wt8nSDffNR+fTlR+XDJy/LRx98XF68/KBsOCDG8SoHn4TjEihry6v300XRvrgI2hh3x0JOR6exuK74vO2KCBncMvVbtbVKSuFTQPsIrpb1ww8/Cih9XJSbWjbCivCaVXNJEbMtWhhjLd1ZaRzfWxrbZ7AwqdIDqNZk1dhKxeMIclUu1v0orNWieDHb5a+6OCgMUKibott1hzWNkHFNuIlGxwXEqmYy+/F+OT3poYhxMXGztYYL3fWyuLTJuRb/eR01vmUQBr//HcCv2XKGvT6VGQ2Hyet0ODGEtnUgiC7YYTuvJg34kUKnl+XJIRDCVJxH2nmzRGp37YMLwMo4/TdLGNRMydvSqRk64EikJrLdmo+LozYxkEthE50UhGoQiS1wrfMxFsmD2tBWflctEtoH4idDwfHm5x0+r9CHQfQnviv3r7CVMWxKhIyEgzXw9dUem+VwGZCzlA8Ifz9fOq8BgJj6dI1J4xafgmjM1FnslDWA/sVPflb+0T/58/Kn//jPyx/8g39UfvEn/6D85A//uPz4j/+4/PyP/7T89A/+uPzhH/2D8gd/+Kfls89/XF6+/LBsrG1mVFPh93FDtiBT+ADGCHoOicXyWCDoc00bXTRLYDi6bdsd1LK0eb5txWPJgmOHB73y+Mmz8tGnH5fByUnRHGgVXWrGVLIWJD4z34W+9DKg5HpaBCkn2hK4Kv4Iw3iZEi2iOHBFbM8VZEkxq0BCbHcv7bVrbKb2t2xBuvmb1lU+KlyWXdQyFa4Dj6yAdeCrS6y44oO+1x+V1c0npYMFtfDN6lBrqlq8PrQ9CH59WQ9Qy5uHlbF26+LMFCWuix3gc9wdzJWCEebTKU2aQiMhzPMaqGV5bBh2PqyL2Vq1mUVZAb5BtBqlgdafbhGULXTDOEGcoCuEVYNgRehgKgzxEyWgx6S+3Ff/IKZb1UL1VdOv4nfLsoISXqLzpYA2uKvZH3mq0NRcvv/ypVteKmNlmEI1wipaYm0m48JR74sBbmIfmtFX6OFyKsYlCzDC2WFNADDNdWbYG1oY2p32CyLa5UOpDYobCH1ntlXmEXwXqsrsKNxBRzAtDfFhFhbZHeMquqKB8DTxYBn25aVu4FRGffXjDZC1AmaHOggA2ql8+9VXZX9vr/zkZz/LU+J7CICTYOLXQ6cEzbSnujRaD4l3DxdoIq216tIfQtxjQAXIsXxvXZLr8Cezxv3Mi8vPPEuNPioyZsKkrfScxtIL/rk5F/fComtuuG6EV88BxWZgLC2cCNOZdxVwn+HVLcu4hGu4hMs+RLtVQe/zu1z/6KHtvjd//yZwXC245t2J5gG20fnpCYGVvplmC8lVY0YT8E3MP1LqymRV81azR09ivgxOlHZdAWc/WZFnatOVFazzmbXhdMpCLa+bXDsmW5BqjtXugllfUc0qYP2cuiBBTJfGbsvYV9d0J7XHr+JX4meAym/oZNKQMlGtFl5qrumPXeI/712PQ+f6G99l5Jnre6wCnFXS1P6AvndyCOhPy+gMkBIE+xhVZzZ5DdccMvA0QPbhGkc7O6W3t1tO8WVdxPcMMPtAiXN8cxUKF03adwLaCy7XMtIPNm7KIzdNQCj4NpY+Od/ZVS4cabfqUiupu1kVRCk+OnV9bQnFdFa+/NWveL0rv8DinHEvn70gyG1nXRxMkqixpSUulcE8/TWekePC1k0t7fO5xIkrqs3AM0ErpUxL0vCqnDwDazB+VlgsLRgwIyQzPMfkSmIAU8TQWyvkSG6dF1yD2Ga7mck/anctoq6g7uEqAmCu37gwy8Jw/EPbg+B3XqdZABeZyqJTNDgLv2Jq0Z0xoUll6dtDCPD+28/J5QLCrNUOYbKOPUzRh3Nk0fV7rJgUBEmTISQ+vrRBh5qdpWhEkejQuCSOEM2oBegU30mUaHiOE4RaJ4VKgqpxLcNQ47o3eW9NUcUHDITIAbPahVeFgFvhu/q9PWHnN4Eg4Pkvr147x7Nzc47TaqAhOdcYJutI3tSBJovOTl1+/HC/7AHy46ODCImlHgLULIUT03tH+/ltf3+3HO7vlX6vVzNfuJimfKWPisasjst4OxHeRXCdItkfHNP/q7g1gltxdjlzJ3Y4AT9TGBfmo22Nu1xxW7fRMmXrtFwr6a//8t+Vdd5/8dOfl+3dI4TKEdxaveojhVwuURz4oGtrr3xUaTJsaHMBrQp3hWwVmf02i6cVSFUrx6gc4i7RTis61UfSzTdJiKB0VKp3t8aQ8FLrz30bWDzBmVoqYg9d5tTtcE31VMpl+KyFVjBMlS4iAO5VuOCPjH1g8/o/uAkEVxHQv5Qg42FzNaSGS40S2dc00mGBIajEhvXsFqj54GPdHlNRedoIhFA6hZjzfn2gtbGFy++1+H6mOR9t4fGCO6OmdFIzbKbFwEiT6+AWN027JGA0PffR37ZbEsDzbZ+MNEZIG/MrgsR1ZKJA11rBQ9qrrlI7/e6a0m8cQNsxg+SYe76P2yTwuK+qSzdEjXxxjStH8H50clAOjw/Lu9135ZuvvywHO+8i/PqLQ8C9f3BYdve2cT+2CeYOEsz1ON4Vqo8Rjqy/qUvFtZ0CeXh4WPZdwQyf/YQ9i7JyZ7WzLqPtEyA1tdpEI86lSEwXyJin1ukoKD4Zpl2ePt0qx8dHZefdu/KTn/4Uv5nPp1gZNC+NhC7VxVJhuESi67XqjqjU7LupbgN8ExsOrhkUT6DFsvozLm65u6CrukQClv0GTKAcnI5a094oGK4lLTNOBB/4ir2uA2SdlwG6s/d8LJbPgtB7GOE2Z5ULPssPlZT4cCmdedxlhZ2rVCX1wPYg+M2vCgKBaKsMZFMsBFjjy/GbQ+pCRymvtdwVOBJM5KXuBEKpwSwQE7RG4SleQ/Noyj3GzlrW5FJXaki1gG0XtNeaVcx3ngPGrtl1VTMJH43gKwKpVkk2gjcyXG2YqsCMU8AU+wE4Jgm6rHmPloeZaic3gznYATm5JoKrsHjduv237b1Jk6RZdp53Y47wGNxjHnLOypp6BLrRQIMkCEgwiOKCZjL9A/0DbbWSaSMz7aRfoI0W2mohMxlpJgMpgIBEotnoobq6sirnmEf38CHm0PO8X3g1FkyHjFhRqC/Lyz3cv+Hec8/wnnPPPZff+KxAhKa8+gIQX4N3BUiGEO6oAYPL9QOAdlu72+Xd5ptycLTLALaiKa9pU1vr18OnwuG0OoZQRsZ2e1LvSycSxjw42Ct7B7vlAGY1suPkjkpDqKdt1D/TAbYdRk0m0fDubD7jlrD8LV2c2FpozGfmPvgbGhlGtYy8CuC3f/Qj7oGmZyyE4wYi9B9MiLNwrzvNy1Bu/JH8JegWbQzj6gSHjFx4gyXQEib35y4QIiLAFuDbYFkYn6FhcD338SIZN/ylY8vLPri+2SK3Jqlliyt8TpndAIkZv/pZCoA+ZPwNBQd6Vr7RFM3AEtqJAcfAXx13J6rUKs5q6uAZ9ak2Mtb0VQ9NzNZ/kV7jzkIP+gOjuiJLIiUEyG+pXwkhjdVbXpzxC3NaxVeNY+6MbORgTQl5aER/EsvQp3MGahh9BvGiMWm1is6vwuku5eaeKJyaegnr/rZqebFpBEQN5TPsQ1peMXj0Ob9HCDjfvigMv/nsG9CKtvc/BxbJEPTVmj2HYHa+LmdouSsG0kE6hfnb592yjybf2t6Mtm8i+G7aUF9YLmMwY1XaEDpr9eiXvpR4fh8otInQbGE1DptH5QyNai6O8EpmSr6SlhA4qMaU+RKtgX6uCbCYsNmQpj9n/GjrKHQ0CiUD23ad3S5tf3D/UXnw5EM0Nx2AUIZTU9+n5Uqpi7K6vFTRW6HjeUbm1PqqDJn4ouu2Ss70wh/05xYrcMNLfqBh0IgztQT0oUoEhDdUQPymyjHG73kS0HUd2V0HHlOZCOec5HLLKvtuGkSVDdqrBIAx8Smoomh+r+2P6/sOqPX+I/jZztEecWem9SGoDKUZjSZEOQlvNGE22pCUi7yvrivoIeRwgzYdIbG+nroOqvhfP0At4HkhBFpYTG8ark03uUph8zDtVgcn95iutu9M5AfGFo6Z4uysrAKbuvI8Q8ZM2iu/0YUMvs4uEBKyKJ13QnlHcEGQlsuuyFAyk76LhPW+EQSZJ8LjO4PrjFGEE7Mba8Tgcq7xdndW8Xp9kOxzC2M00VpNC1eB93vn+FLDN+UCIWkbIXJgaVeX87YPtsuLN1+VF6+eg8W3y6HnQ8OU7EObyvhqb2GXFTEyB4GVNLLjRJVjpnDPQO9sFCJ9GEt7YR/MjZ+fW8A3qMFAOOlAKudNPvnud6OUvFblYrq29D3cP4pFffL0YayptK80uAwO+TT09FlFJDrgUn6HgUddnWX1ZJ+sloc4/Jh1wvCG4yHDK4j9fKM+3DQ0aptUbE7gWY5Qq+j4aLXF/W0spRZBeOQ5F2oeaGG83/EedAxkfmOyYvY0yJt5U56sE6oTYiOwl2EOj8zy8cB0PtcY4pxIdQYJ5PYyam/NeXAiA1nl5bvkThOPk8Uzw5wwi1jaRzhwblNj7DozpzMzELQE+tgur1cgjTBZ/9G68cIcGTgEpA8S04ti7tWK/J7KcHTCZ4SgDqbvtN1vHYREP7gm5l26GrtWMPzOfnN+tA6C5w6La+vrPCY3QQBg/BHMfTokRLgC64NfgTHHYPzdnXfl7ZuXsQbbu1tle+dt2TvcLTtYhrdo+n3wf/usXbAhgSHxWbgHrBTBi4Dadtpmm43ECfdMlZBhhCMTY0MwuVWcG+lbJrrQms5PzDXqZXFBCzCSnS1dBri4tBQlY0q5efJXWBkVjGXZjyxtODmGr3AvYWo3o8gO6D5vpoaGYryGncyCqaGtY+RyUi26whFFhoCIJKoNSfyM0pN+tNVxUSlpzcbGKusv/Y3b2weFzzExjCzcdWmrwmDZy2z2jW+glUjqOfRIpGnAMZD5bf0oDbeD3sz4uPjrBguQXVXU3Hyvtz5MZ+Mo0nAZ0sXKpiTYKfGajKxnLhRxAYQNS6luBMlta4ZiSSZTLMpoEf2EGJwL04yqydE0TnopjFWKLeZNqANDmKglrDF6oJZSEGgGbTcJrhJeGUM9UIVB+ZFX8tP5LcIto/N7Xv7Oc+2PLyGUlsTDNyNTtiuN9FTOV5Npfr0PlPCWnHj3QqGNTnD/URTFMFaAgXc+oHPWicY/aZ/kdXh6VI7aR6V72QUSwQA1aDahBZK5sVDQ0gUy2p3q0ZV/ogNqdqk+mg61n6VThIOXTP7o4aNgfaGh37dhEhfPWwB3cXklfTBtwPavP3qMxnY5KUqG9lc+gzDoqhwcHseKrW+slY2Nh2W2sQgN7ZtpHFgcmDX6FrpAFNrORxUnY6lVHELoZOxsYKEwI8jhm1zF//lOWGVgRH6ZAbK5+/3iUiO7/1uXSKunNPkI/RL9JLc7Ogd2uUdXPy2+v6rwfUc1ou85XD0Tpucm1sTMHkowvo6jkCRODi/NmA23A2I9qzgYY1YDZY7A8+mI2kgiGj1SS6uV3Z17COm/hRjGay0XKL/o4EJJCIOWyJ0ZcAVIzY9D472Sq8NvCky1lgCiQnyZ34XZxoUduERrbCuWqeJ74YyQh6bLuDxPi8bT8lJAMuHFPwcvcIlzHKQIiufxHIgQ5lDLqQTUbDp2Doq163M3mMk2KjTwHG2zHzxPX29EpxdINc65+a6yqhMI+zgvI1sKtNoeIMV9aEe0mW3MWxhfJrYhFf3xjYB6+hNqZ0uTm+5riXkniDxLzXul9septnr2nOFQnm1lZGfl64uLpTY3X2bq82USK+COihMGJKQZ4/b67Q5C0OScqfLRdz4p3/rtH5W1B0/K/PIa1ywAS+cYU/2Jiq6OvcJ0QyedV3BE3QAwigXC5Peci0LzszTjs1/KyKdNGBtLpLBYhn1u1h3gK7r2029awkKsVLI96UegEBZi0DGQ+cXDeuyuYjIlwFLgoxO1OGVWZhDvqmkMZcXbpsHG25MSgVPjAgm9fhncfAtNroJkrNtoCqMLYaey6GJ6xhAVhIIwbjI9gkMU+MBgVvAJP0BrkuV6MDSMrPQ7KaJf4d+mQogdJaqzm5YyrGZw0S/0ZRTIEg3PPVOQyvvLzLzziT8rC+AhIyn4EjzhTAYlmpQ+ZoYeejgbmwsryYAOsNadYhBeeS+tj9fltwgIgigDc50i5RZFRmnchhWRxBp6DQxxd2tbM6QTwfUKt4yhApCFFEpVhVg7IVQtNb85A64+Mn1ZBaBWN/353v17FQ2xlIad1ZJWbJZWduLqinEGita4PlU1hsfK8sZjxhw/CwFxHsaJRlMsjoAaR/snZXtzL+FvZ1fvPfqg3Hv8pKxt3C/La+spma7UV4oLBcU46gBbz3RiAnirU8t3jocyrhIJrOZ7F69LfvnsirE15f3o5JjXIejCdBUVhTQ3nRw/yk35mq6VBv4AK10m2ofj7zsGMr+DJoNGGmlUpyN0AFOiUTKJJaZF213RgEwA0UkH1hlGYYJasHJGxfpoAgmB9jB+7ICYEhxmDMMiUEAAzZ1MYjRBh1GmQj3zrhZUc5pRWJluv9PJTCUvGFQnrCIi/oXMTzszNyDDcr+xqSoX3uvUpVWL1aIV8xs2dGeSaCsESYZXs6ot6Ykn55obvssfMJtzEPJ+5IAHZ+LHd/62b8KSivG5jvf0l5fPi4DkPOElbeC9Ch5wL9vB+Qp18tWlme2ir6GdVoHzDED4zMq50/JV/XHc3Bss4+CfXLe8slrq8wtAzQkEoBZfTEi6vLya9IC0l3u5Ymq6ji+AwBj7X7r3qDQWV0pjYZlrJ5MO3bDQACQxjWF3e7u8ef0iG5EbrnU3GFMb5rAq1goyTdolh4a0b7FIqCn+3cRiR+vzLz4Cz3Z2V2UWwcA83jD2Rp+arQ78d4ZiNcvTvd7OUa6MO2ygD2AARQugIIbpoYE+3KBj4K+OsUSW2Er84vIyg2leOBCIh2gVjO5EK/FygMRsySPhfDWxNeD926N/L5lRk5XkKYiheTpvNxErBxMNmwHUL7iK8Fh8SELL8DrIQhLxvuEwy58bAdLEy4Tm2+sMKWwutHGyR2bQQTS/SC0uK6t1k6rAgPcPByFMx3exGLxXba2YIg6nwiBz+R385jWZRucrz1HgOTHMKMP7cvG212Ybfu6pAI+h2XJv7mXSlxbL39SSfT/EoIAjFL/IR/Jd1Z5KSHyoAnUFnRwCToBOrqyrMHr8IZRD+gTtXMG1vnEPuswkt8pueL6xcQuEyXgGFYywzDUaSSGYnW2Uxx98lPSBjQcPSwNBcR5giutdkZb0c68Zx4LzTHO+3GPN/ZStqWqVBi2wC5JMMzY8eoMFvsGaWf+plvUaKgSsqkIN4+eAtra576M59gqKgjcH7k9ZRhe78LKf0qz/ks5G31LVYcAxkPmNu/bDiTpRLczKly/flP0Ta+ijPR0RxynwyOlmIJADRgOMzyYSoPbkXmpTQ4SeS194wQhAHglhKoO6eBQiiV9lvCqD1I7cmUXukegPzOsN7GAyNXWEeYkJYUe0jBEjI0HWqXR2+Dfa0MSv6kD0aCNvlWOVttEenyOjcH5//iIdzBXeoxoIOS1C7IN4rywZv3k9n/NMLvPUQCp+i/XgOm/Jz5KI/3E9L/tyc8kZyhaftThKloEEn2XEhCfQTi1n5QEpDUIj2y48DQSCvo5VB82o72UqipbL0KTQ1MMFMzJjxgMh9NB6LC2q2Kp+qzA27j3ASizC3Di+nK91uP/wcfnO939YHj77FDh0P37BNMIxZRW1KRPJZsrq6kbar0BmEQqKEtwGbYA63Ec4NVWb5Ttn3YcZp6koD2lXMbgKx26bmcvv+I7uP/b0gyfl29/+tLgt1sa9da4DLcAznq91i58gwwujorgUpoHsPZj5dYzSEOCHcXqdNXRuuR4Cj/FKBmEwP8RnoAKBIJ41Lu1MGsG7nUs8msYk7u3vSHi2ppehIJbmVIhSMQn34b5hfs0gmsWB8vrwjIzFZzWZYTqT4px4M6wqxvUe1vg0skTruX+1FNL8DxmvIhKC4I14yQj206dXbCbT2i4Zvn8ad5URfYfZgPW5bzVglYaScfzdwZCh0liudxDF4vEd6Ec1UNXgeB8Fy+u0MHzrJZlXUWB99t3/7DSC7rOq/utPaB3jdyFVppuIxz2cQc/OKygsD5lR+qrVFQBXxLn2Os+AKHNzFoWaj0+m9WpgUZ2Q1AdxIVISyMD9lqT/xOrRG1iBhRWYcwZmfIhjXM8aDGuuml+jNfH5twWYyRgYWpZHFFA3Njf6I5zRF8lmhLTd+Z6qX4wFuN7+1WpjOd9sVIdM5WoGgHRU+F0QZFFf9+2VxpnYVJi4j2M46Bj4qzTXKTIyk1Ai5ntyEkLUF1MwSC0lM3uYAKe27/Uui+tcFRwNg4MW3Mm97oYQbc+A87uzh8a+4W6I1+BH8B3PSJQDFsjER8wkdkGGY6CEVmrApLlKMLhWZtD7Fy5JMGd0hTyjQB+JqvZyILUocS5pZ1/r2aJoQQRQ0dYB9H62IZpDIvKKOeVP29BneAVbXCnjysL57u5cbYYSFa3M35WA+bsC4CBXDquP+M3zPA/60L7gXxjF+4WFuLd5Odij/ObAOR5OFHqf3/gEWkazcbuZ4HIMkljGPyNvVTuGsga4ElpO4P5aUP0AaesO5pMTxtedLLvmHZjDb0LRy0szRkvZWFuLNZDZ5hcXywpwah6/oN5YLOtaDQTAiJ21OlUrWsypiek806WpJjZewQjCH8dG5zxl0fldZtGR1RSaNmMEysmshKttz6xLOl3Rhy9Em/RRHGOfpxISbcgHjsmgQxq+95Bg3shPfY0hzziD273QBbylYdUCYlfxOIPYwinJjtsMLj3A0UTbM1gVQ6iTHSTnQ3Q8OQfo4wIGB8QhSlQFRjY3wwiBDpUM4ZyBk2Qyc+7BOTqvdv5MKGCEhZdSn1lkGEzL4d9qtNSC5zpzb2hOmEnBSeVinl2xK/2V2SSgjaT9wfr8sw2wNS8xPS/6o0IQyvmLSiDahueF8dFqanUFkj+iGJLcxWC61kENJhQR1yfhD+tqvyIEaUdlBRUOhcFGq6FlYIXNtBOto8xtjF1zXw28FsuoG+OhpoXRXMwunFSlZFGIDAgzaym9QUp9c80M2rpykPXxxuJPmeVpF4QsPscw8yWCZSbp4tJi2bj/IDxyDxjkwpL5xlJZRPurzc2zV3ldXPMM2jcBxq8Wm8wlkdGokzlJzgEuc+4ovCCUjfMXfsFiIGmN+mxZXVkslmlpYO3lNUOc1t/XQujjuM55YpI+0rdAVl5SftAxkPkZPhjTlFjMCQR0v1ehhpMVTnjRvmj8aiAdXIhEQ2poDIYsg5DwJoOUuzmAnJNd+4z5IvVjYEW+iKPkYH7dIs5zF0HvkSJFCIibHdsmtZX58YFV3MdJMwdNB9rvxfqOmPw7gzlWuHQwW60Wz68Y2vZlKx7vIYf5SM7v77VrQ9X8/lYV2GUweA8T8rODJkQwtyTXcx/J7W+JyNBumTdDiIZmNCJQeZLP51kqAPvgn/K3UQ79JGkpnMzKKM6zbwqEEEfopQAk2ubock8FxQlDl3gaWdF6Wc9IjSmMUggqGKqmrWiqMqo0rQIDtyGpMzCXeVFm0o6OGdLEcab9Ji9qdZxku7E+UAT1qtSBQc4IS2eVT70+lzFQCzuTX0PTu5OkfeIhKC+cY8ZGy2e0SOcXYjH2HQRvHIExq1cfgOf6POgglDNF+/rmDJr0Mgu9v7cD75hJ4JigbPCXhL6cmnYZfdRHlfqDjj6r/XsP4/oSS+bzmJutRQh0ZLxUzCiTOMwSRC1m5019dVG0mkoHzfBTBhDiB16I92jXEIN/dVvlgNtUB2IK7eAzr7AsTpT4nV2wxEkEh3sYEVBDOPg63SZ6eZ6wwvkDzWo0LBc4OeOmeKZcSGRxYCbEeEVguIc8pINquDHQSbzOoSaV6fyrimRBWq9LH41YVDn2Mo8RDzrmbfNcRUQN6rPciVwr4NyAnfB7BThwi+dlQg6a6RsoPtXspo5vZZU8T1p6rXVBv4ZDMhXnCzGnLBfOu1bE86ysZ2VmBSyw7O6Zjk+qQRgFYywVOBVWcujHsQDQziK7mVfhXBmvjd9g3Ny1s0e72+X2olctHofJTHQz29NdJ50jsC6rwu4z+n6WYUuzVl374JarKge3tB3jZaLdGda42WyWOSy2iss2+V7RiLZzdLvmh10nDdwpmgjN+TX3ny5LK7NlYWG8LMxNYhloN9dIx1jvAcdA5nfDN4s0qYUMWckcS4v1sr68UB7e32DAMamabnGtg8xnY6+azDE0MhRPUptM6oxsmsKgCR6EL5lEQ4OGMRhQs/FMnbhCw93AlTLXNc9Xe6jB6Q4D7kwxJhPBkwGdbT53pRSDZUFVzXqfaTzHUiDW+dnd3cn3PD7nRIj4nBcNk+mFOxXBZUKEhIaH+f3OEzmHniLolf8h7BFXh9BhRiwJAhtG4/z4CdxbIgt71Fb6OwpGLApMEqtJe8S4FQ39DYuo1pVGKgKgn/wrswtrvKcsYSJXBInPwoMqGnQTjM6NaCst43yFwuvsqO0y1ygM7zOwzDqK3kNNbD58yrtcWUyYZ2FVhBi22goex/u72RX9vIMV5flmaBp2vDzrlNbxAe8uvjnLmDacD5hvYHlnMlMrZjfsrZ8gzQ1W2JcLmNk5idPmYfwNFaxhaZVAGwVsKkSr1Y0AqWDc42wKxHBv4xFKcYr7yFbQDM0v82+s1MpSfYLhUkrefzgu7z3s+Il7N3EPG+4gL2Gann3wGK2C1pYojKawJh4AI+Qyw8zQ8rtDZLhtAgmXWZwe7y9Pk5mStz+MoPC70MTlZ2pJFaSrxrgxA4BDBH6MQy22pxUKSQ3NJVyoNoswZlxFL4Q9WgaJb7hTx9cFJu7q4mEbZe0q71/n8w7789JnkIgyQhxHiC8zJorDdzJzP/6f2WD6kLIgXEPDvTtKooIu9tUGen0YmJclTiI4nGl6gTRVwLSG4m4Vgvd2IlBHkUtCr/hBCgv3g7/zPN89Av1sP/Saggt8tzaQIU8DBUIerzNdIiucctgCAwqTiYpp6bSarqPVaVSAUnyAs7ScWhoVm+PdO22XdsutUU9L13UAWHy7r6bfxyqc9axdRN8QHit1z94l1c0gVC6MMRlNP00/yFKJKi1pwn+BkJa9N8qm5m/ML2DZ6S9cvbq6EgGfX2gAv+vZrGNvbxcItF+OTxC808uytXNa9g5a1ZamKML5+b/TAvbrcsCNm60ehNOxw1nCwai2i4dxh5x8qgZdfKaQMFacA+QBR1jixJCoOC653Aygo6ZQ9c5gWgg9OjnN75OZaRzBIZRhoP2dz3OVgkru3NJFszhk4+BItyl1guUWM6pQTNX0M6bQTWBdGMCoiS/XwIph3755FbNqb9XWMo8dl78N5VUTJhXTZx0w7Qvjy7yqXH7hYyxSlZuu7ZLxYDQGRLzLibwqp1a4lOhYmJ623Dmj3scImcsnVSQAHJ5rl6Eh1xsYCNPzDFrEAM6UaZhPx96r8wyeFVHkHhFjLUXuXQms/pnpI8IU1zyMjaoQECp7x2VuyqHmNQ3FJaZj4zWE0I0/sMwyOc9wp5f0kvYYFbNSnC3ubxSexSRYATV1IjCMgTVd9anE4y57lWDusKlSWVpcKTM4rUJb07JtiFY/sJOXvopa/hpFKrQSDdh//QZfzjdVpV+q8i8qZJWZY2+4fBIrYDq8wnszMlE6FxZBEw3IRe8/Kqq974BeVzfDpdW7Khe32BY6NHSL8wPTjwwZinJmsQrlqaUsVZEdT9SCDKDlQXS03LMXVmDgZZtq8CzNdzNVj5auluNdhFFlsGqWtNJec7PzGbTmkRuogU/R5GoTtZi7OxqKleH77U1hW9qpU61zpcneev06jps5LMIyS/KprZJDA6MLJ/r8qxDAzvnNOQMZ3P6pwXPYVwWAzjhwFUSqhCmTaBCi2k8LTYpmlaEMBn+dEsHhQMtckt9b+VwtI83mfCMqFmad5lfuy/MhoxqF06u2eK7+Rxxg/q4smN4en+mPsX53NXfrISN0RnWMngmRpIkwzntUVREqq2L41+9jVWidr2Sp8l75HNUWVI5ednvhVVXY7gZ6Gsxwpr25f1BaRwfA1/MyjJbf3t3M+ot1F8LwvKxSQ7ubitDGeiiIrkeQuvpryf0yY9hcJ9olinAdiTTQXzApstdrQ6MJ4B1945lO5AnXnIWem64zxjVaqVYJkd97DGR+sZdpsMM04OikF1OeTenolHZAMjkuWXPLKEpcuSiKkwdfgFX7sWsnhsRr/oifUoaxBhZWym7t1zA+TKnWtAyhrc5UNwNutKnVOi7t02aYQ1ztrvCWJJToVxDDZ9gaIYwM62B7nlhz5927DITV0AzlyRhjYEgZPoxLe6OBhD+8fGbwuy/OiWDz4MwNyMBKOe2zuKvzHyadJcTItTJJOJnO+89JJSMqlTNpmUUXu9M3v0ebO6PtXrwOoIl/tlcnUZhTTRriPKpcpAdCqbZM5Cm0VCCBM9xXp9KRsE6P46EgGJrUkvQd4/gYPFtfgrvlO7WqNA+X0GbhT4rcQkODDvpcCVLAoGJ2BY6Och0aFm50lZq1W124bzKj+F6fxq1o3UnfPNSTo+Py2V//ZZZBmj9kxKjTRGvjHPcrUUg3hckJUoVSeOWmdUaWnFgVWmpVXMtrVMuJMRcpuVmg6ytMoHMiTgQwPeu2pNXL8Rx0DGR+8aSLDg4P9oElSh+aWSm8Eg9ituicBK2ggXRRimFimLx9VmFNukXnPKdydK94P+PV7HTL5PBVGQY+Ke0e4swkI8FMEn8WR1dm2NvbZnys11lDgzHIwaC3FeGBQ2qrajBd9QNhTKQDahgO3Np8myoGayvL4FIIZ9LWDL8zGIEJDGYcYYie+2it/Mffat1oJujg/T3sqtq6Yia+4DdnqIVKlYMcfS1GKrdg3hvDkgywwMGShSk8JbPTTmdBJ7m/FkPdl10oGXjTRGJ9DDI4gDznNxYG5gAWXDoe+lPQ2/YZjbLNWSmFoEzUhDtjgTCmlmfNBfcSehqtc6zsUywetFToFSrBVNbeovVl/ji7PFtrZZ9dfDI2PsOzqozdzPPg4OqwQy7s9w3Qxo1LLFFTyvzSYhbl/Oynf0l7btMWsy6t9u0idyN1PtO+JVOYz1fX+BYIj8V/daTNMNBK7AKp9BkcL8fAPkhDfUWhnU6yIV4rV8xOQVcnEAYcA381O9NyFCvLiylv4Y57AEUa3QPeVGbSyACUg2mBPEZ0oEDvChADXAr8QHOFoGpNmNYp7R4SPUHDJiFGhT2rbMtEQ2AAd9Kz3uXCwnKqiVmX0XCZC0hMsFMwMqF2fIigoZWlRIgGwyggDIyTOEc4RFfAouXFRUw85p026PhZ631hbrayAjqsQh3andVRtFGmd8B1Qm1byqDbizA3v8EwPjF4WC1u/2EMt/TX+qlx+5EsC1AN0T4nAhVGRci55CEGetjBxq8yhGeZ8YueDjB09STboKBh3dT2WgwHV4njafk51ooPRl1SQxWa2A5j3E4ijZnCQP+qNO/hMJ7ausr3wTJodVFiQ3xvP4Uw1r/PwhkEwv28ZEgFQKyvgI87QYUfVvlvyDjCrTBlAQkMLy3Pzl3KqNW6wsJNlAcfflxOUGy/+vm/iyXTx7roYMnlLzS88CmRJTosfxj5OeviuKLcTKu5RBic1dXRPTu7jL+odUzaOj6XRSWS5MaojI/eMK5GvxRU8cn7j4HMb8js4b37ZXVpNabGuLD5G1XOBgMHkR2ArOTBEVUDuXb37JaH0kEx6Ygagw6b3NRDk1xDtBoNnh27LUdgwyEbb9YijCLDdCGihHVvLrXjwf4O90FYpsDvOrA6dNyn4y7sDEj0LIPpJJam3ijBJFpPXXJ0cFCWlhownU6ZzrcmdBwHbD6zk9a0kaHsg4TvM5QaUbii6hLfZ70w91XRqw3hDLojVztYOrl966c6qmCCFhBJChNbW14t6O9GxlxooUVNpESGugs7Bq7lWmAZDCtz7YOhhQ5DMIUZrpnlhQ5CMTG7DK/CEFJmHBBYo2cLa+tlFjpYo0eM7uPh43Jy6obf+CFqdr6PdYZ+gZtaAGgvvFGxaWGUQBVaZlS5rr68goM5DbzBWiFABkWEKQqn+USmlriNkrk7VqeoBHKs3P/ke+UGjP78xa/LEY7ymYruGl/Phf5YgKtLhAuFKhntn9tayZxjNLwG/dzkQyutHzg7Mwdv1sry/CxjOc1nIR8KecyKFgi0UI7z6cbAYyDzr62u4EDU5OMwoISSIdXCcoLYUM0gEQw/nkHcczBYJpEuehAThobxxXJq5zO+G8ZRnkQqN50sAauL5ywqBSV4IoTGWzfvY3l5uTRdwwreV8ii0SCkbTDPvycm5D08R0eHNHdg5n5ykyFQnSKtRKoQw4hV1qiTMu5wPgbhFsrCvE7STKXxIfQQz0KJ8BnL5bUyAxpbhhcT244wu0KHkHhfLYXX6h+kQbwM18lxanKjEt4rcxqVCPF//8kAMJhKhFGGnxg36ACtcp5t4LlaLeHLFfDJ3Cf9Dx11J6F8nEKRDFpVIEJTW1goU/hKC864wrDST6vcArKOMH6219lSfSVkl5fzKWfpo3Am4VnuabsV8CyPVNYRSkOWo8BKlaCf1bf9ekw9BEhhUDi08rEeE6NYAZ7F9esffloaDz4oW1ak2H5Tus4HMP72VQEyQuVLWukDKchC4SstA7SST+pzU4zZbJnnNTEhXKSNwPDri26syBXKk45EybS7fn7/MZD53dj4Gom0mpabmNUgYHYDoSFqkxE+T8w0MIU4OnTh3IJFdHLkqlvGIbh+qFAEQ86gCWncIeSqtM7bZXppqWxsbJSlhOOwKGjcYbUwAyjcEYYcHQJb6LwSrzawsWJbIzxGDBhV/sMRRfDg6sAyNaY4NkvyYBa18ChC4AIOY9am4J7Rlum5uaxtdcM9N8dYwBKoSbUBOrYuJBlFk8qwlZMpgyFA0chVGrOCpYPGF/ln9EfopCbVInEhv8noUieSIEsHdsi0tlMNq5dYrWu+W7TCfWWoYd4tF+Lug8kk1ehwntbLeQ7baZuTLgJjDNO/CfrkmmcL03qe+yhMA1XO6E8bemhhTHn2uU6iOXGpZb6EeRRCozwKnJbJmXcPhUAY4ziZX8WFCJMpEM4lcEXyr3iX7pfQDVqbv6QQ424n/G1o/AZYtLTxoKx//NvlZqxWtvb2yhGOrJtnO45Zo0x7zPnhqTi4VYWLrDBDWC2xaG3Uk9PDctw8KM3WUTk+OeI8ly86D+G+yS2+a5WT1jXXOjbvPwYyvxoP+tIxxR6CIMFtHuoW+WKxHg8cnzSJbBTGjwwyQAjLLcKCwwHL0Kn+gDNy3OsSzTK9sFiWGvMJi4qXHWhhxQXnOu1u1EAnu316zL10xhAOTKc5Q1cMphGJaqvSNvcERjlBBuyS6E53a412trdgXHwHMf6c+zXV+TyN9sJsorFmeP7y6mq59+BBWV1f4/1emVuYT3aj0Ri1elIJEGh9BbUl7GIPEQIgDYOtxjUiIydX0EtMXtHNdktcsb6azbmALNnzHAWhImnubQoCLBihCbXQGtl+yPRlox0wrBrcvsuYQgD1ZeL/tCWJhPRrZAosDh2WllbQjigkfBQn/W55NVEYi/PzWfFkaoJLQU03SOSIe7qgyGcqkVoKi2bZP2GZisfK2s6vOOFkO83C1CLE2dfqMA5xQBFABdVoDmQsE1jycV5Sw+IHF62TLEZZffisTNSXyiF/v3z7srx89bycHB/EyW0d75WTvXflon1YLnun+e4MITCfynb2uuel07sop0DfNkpQIT2lfcetTtk/ukA4LBOjglb5vP8YyPzJjXcQYUqGupwhiZ3jHRrTBsq4rPE0WriLxJ0zZmqsMc6fxj+QIdSO4ReutUKDOHAMzWQs3u1ArbQrIxsJ10Te3oyA45YhHB053g/mZMzlk+SPpFwFhO1Zru5EZ+gCJl4qY9OYweVVYE89eH1nezNhNFRjBDO5IsAAyyRq/nUEDddN4dPMLy2XJ88+LA+ePipPnz0r9eSWo63gzxGgiM/0Homo0A4TqBQDCcdP0fS+p5y2ygLGEe75OQIhBsZ8Z5aW63TBXLwTqxEh4k6QSSXgA3w2F8aiJBaP0KduKd+5NVENmrnji76NbfJaJ/vGscDOJVid2BV3KZyLNh1GQ58mxbyqKWq4MDThey9Wq8voeQR/J56v38Vnra9ZsFkbwO9u/OzCeC2aQtM6Pla6w/wOUiAxn3lMznUdtrF7hcX+T6CArvEHrF9kJqabStdmUTgI7AX9bNGO1y+el62XX5QjxvDkYIdxRiDazXKKtWq23WW9VZoISfe0SV9Oy/5hs7x4s19evTnCknTxJ4Q7wGJ4xD0fBh0Dmd/OW01BU9Q92i0nOCpdpCl7ZUFw4cYZzHBu59A8M2iwqelxzh8u7g54ISPcHedyMNpi0hcs4CSO8wMVtq1iu2YFGtpst5pgPzA7jGrukNDFZYkZGKMDdNytOxs4XxsPH5cGDvkoDO3s8+H2u3K8s5mBtPqElsDIj4KmkzSDYIqhFYJbmYC/l9bXy7NPvlW+/7u/W77349/n7ypv6RLV7E7nts82aIFMzRXURLhhABmwskx8dweDzJuR8WkuQoEV0Tnkdx1HySAzcFoUi0wtLMicAEIqkyisWjq6E2byO9s8R398uTBEJhzBSo5oFZwQ4+9ZtP3y/fVyhfaWoY2DX3L/LtbHgIVV4lpAj8nQnrHh8QphVYtVeRXuVBOXzrhnQgmYIeRRGXxdfU8LRE+y2TaY3lnbM+/HXYSbKgIXvesjOFc8pDXl1wlosLSyVGatUjdeK42FpbKwsl7uPXpW1u49Bf6M0DYL1AKT9QHogyHPrNFVSOGXLu9NhOHoYBNo1S3zsy6G0bdxeW27tJpHvODTdiu8MugYyPwSvNxclP29zXLkYgKbBZGdRhbbXzJqXQho/sUERJ6cHC3TDIZ5PpmQCd8w4AzgDfjTVT7mz7ssTg2t1jEuLXPoRM8ZmUDLGN5UgCqoUc3yeY6ziM4JpDIbDNJYXUdlTpbJcQafQdEPaAGV6guz5dnHH5d7j5/CEMtZYGGeiOHaDz/68G4RBpYI5pMZXm9uoUFOMmDf+u0flO//g39Ylh8+RPjAt6pLntufhpfphR58G8ZRA4rvxe8KQH+2WaGoQqZAGB1lPsZBxgoYxrUKhffScY0TreBwV5mEK4E2pmoYoqzq5qgskn4NUauVSlw3hFLA2slkCvHqg/uJpp0wVlYum5qdAzac4/jOMxb4UOBjIYKLyi0TmIpy9EVmFs8rjK7VEM5YDlCYkfUGfGeKitEo5xfspwKciTQxPe0QcjouiEag5rB8wBgO0Va3IulBJ7ewdYwCxaY5H8VSVfUYz3yHIfUG0HPh/uMyCXQbw6rfMLaGw50tVqnMLq+X+sbDMrm4Xi6GJkqX/tTGrsrTe/Vyb32Be1V80BWdcM2gYyDzOxW9b5GiYbR5DS8fBtTRcph6MO4RZuWo1UaPV5uqaSHcncSFy1bN0iHTxF5DgPH6LB0Ef9NxtWhXbSJTMSjOOroo2m083aIoNd65V5gBQisYalfrw18zKK7GGkeTm0TnwBmJwnSkdIXVCR5/+AmDfFZefPUV1qoq+powGZqrA0xzA40VhGLDigU8Q8e4edQs716/Kl9+8WsVWPneD3+n/Nbv/z7YlIEAS1u8S2yeyRRewQEwrNbLNkQA7sipwLuXmKkYOoiafzWdzJyJJS0BtOkLU7IxdegVNO5neywIpsPaX3SiVcgCcATBaIobOUzivI8BgWrz9bL+9Em5oV3uuaV1mTMpDIUgcxlrP4SuTeiTVGGeG3qGuYVp0FVn13bQhCoB0YgJCuyG72iT4d78TjudH7GvKS/Cd5YtsVygVsJcIpcUer7MZyU7fa0rzr3mu3P8CKM/YsUr6CQfGOqcHL6GieEkaHOhhefVvUFBQftblIXJftK7cw7cukbLgzQmVjfKGM8GtKH1W2V+bqx88Pge1sVVZAZRBJnvPwYyf5cHDZl4xk0mby+Cu7GzMB8YH3XfvriMRqor6Rg4vXXrq7TB2xI48W6IjFec3QOnYSBn4I6BLeLRmZQSqWLcamKLqfqCyjH9ziaLCWrg2GgZBkEtYPzI7UyNHhkHNgxi9MlUiBpm88VXr7Lxg+EuoZu1XMw3cSlcPWm2i2mfjLS+ula6tNmZUrMMe5zz8vPPyhe/+kUZw6T++I//sHz6gx+UcZiM0Q4jObDGm+NoMvhwS9pslqcTQTp+TrtbqBW1HHiYkurQIhAO62Cs3WWDWdEGuxq2VDAUCJnftrtYRK3v3IMZqknPhg5WqpjUN4H2E7WZsv7oYcLJ2++2wcadzHBLd929W/yEJsx1hGMp7k/5EAeXo3JqTdZD4BC29IUf1fraIMc9cyR3giEMuoCh7YMJdObs6KAn/Ep7tUyOKx2hq1hu4+2GUFU+9EEEQANgesOjjKFpJtxr0jDvEEqMZ6to3J1lcg6/ZXymlPpymd5AAc0h6Ci7KRdT0TYZW0f+cnSqDHNuBwXd67aAtqNlebERRVGVKn//MZD53Ql7Ct6dtqMwoBMTR8c4GmiEM4g7zgMaYGdjsMVr9w0AAFibSURBVGoOcbo5HuJY03cTzXawGgtlStMGA7Tw2i/A0m7R4/Y8asGYfoh85eQPTqyOkz4ElMGhXQAjLoShhBkuSmnj9JwBV7LCDKyvs6xnLwNsJontNmU3hDsKhMsajU1bbuXopBlhmpqbyWKaWe7/ve9/l3bQWhh4AWugZj0ACv3Vv/pX5Wd/9W/wKerl+7/3w7K4shqFL5SIVkSLod7CnMIew5RaO9MvhC4mjSXZTQzMu/2KFld4YGDnHbQGwiudbxO8tBj3Hj4oH3zwNPR36t6JI30XE8esfjCLo6hAmfG6/PB+aL737l0cQBPZRrivmn6I63SCmwiEzGvilxDSPKzk0dBe/oNadAOmFcdbGdpVdX5naFfsL5zRJADyKsvFP9MZFCYjYMHWjKPQJ6nggatoJWhkgOAWhcWAlXE+Z1KRsVC4boUssPIkxDNgcoFFGTEqh2BbEcIxuoHPLgvKAsZPch40mpqpleWNBym1aABgWF6CJl2slDlFi3PTmcPRug06BjK/yWZmZF4iwVuYzF+/wwM/A3ZAuPPb87JoPBkNnDgxmjebBcCgmcJGoqcYqFE6Y2HZWUz/OZ3v0ck6gzYqF8FsDora2ZlAzaHbH6ntZPbZOs4RDCwDiM87WJSD3e3SQVObQqsG9jhBq92gkbZff4kjfOzQJJKidhf+mM/PoxISVbt0EVI3w6vRrq4RpemZ8uDxk2g0a1jee/q0zGNOR7Fu2198Uf7tv/rT4pad3//R75RHH30cJzNO6TXtvjAGji7CQmXAOSSq0TG6FcGQeZPYBwO5yEYIplmW7ZJ4hnUQy5uYVm80Uuy2AZSxUgPyk7UTwkB9hSkxPozgnmWLOOZt2nV6sA+8uM4yTwVq++gIvSGzDOHTuAhEqz0XLZvcKO5nmzEPMHEVStanCtQxd0tGv2HcUSix3BxuT6WScttPaamvY2zeMigyv20zg9UomrCPIShD0HbIeyBsY/w9zj1HYFDr6Ri2NlQ7alSKe5Zp/BIY/mpmGqijRZsoDZi8znlWnbas+ggKwDXJpqiM13ieygUYPoE1mICnbqHNQRMevO7CY2bHVv7X+46BzC/m3z46LK92dstXm5t42zCV5gtMvsj7oqnBwzqgaAekGyiWHcOdVKrPzicPpD43X2o4JhcIxQnXWVR2Cg7UT1C7aDHE4DK3JjNFZ5Fu/YAUUoIw1nV0c2pzyM0qncV/MJ6sdTAZzOERb0pMoYyLHsTLVmuGZyKcJuKd9ZrlVM3GYOiwNxCgFbQ5Y52Iy9ryMo77CEJ8VtaAElNzzh+AN/Fh3n3+efnsZ3+NwzVfnnzrk5hVF+xID3QdwibsQStyH/NbxNYRELVjmIY2wXwVA+HEY7IzQaXI0HfDxAr5gpoPIXBRzwSWT3hlvF+HXoUyNA39VhbLJDQ4OdxHEWCJsYTCiBoMvoMiMIplCsA5dHWDDK2f1sYJL/0sYY6V1Yy9OzGYYAINF/9rwcTvCoI+WHwaBMuFRwqKbXesovUVXNoqbFXu7esw7Q3c4D4KwRDXjtM3lZ1Zmtws1iGFBYzAoYBuGcvJ+mKUU/scfkDgRlAC+hY1lSPP1WKOca5wsRK0Stnw2LSzBq9N4yD3+HzMeI1imWoTA9l7MPMfnLbLTvO0HMAM1wxWVsgj3TUGVZfH+jwuM1NDjOLxO3Oqdl+YX0qkoYbTZalC0BxOynmZYuDHcDgTt+ZwraWY3UboAE4yEGbpGU1IbNzO22EjE1fuyKFluQSWiKHB3Gg3l1lm3ShtmZycibVJBIFXDYdQDTiLIE7icGaRNwxkaE4M7OTJJIJ2b20t2lUo4g5/WYJIu+49e1bmllcTTTFD8+jt67L51fMksK0/+yBmeYq2iIWyBy0jLpSjwwgd5p1nV0WUcIC5pyozGYnQy1elRXnWNb4L3y9Br4a+EX5LHc0+VZujHzMwE6ad76+xUGNoNyFGZ3+/9PZ2SnN3j7aOlunllXIAJndGfZn7HJ2dljNoovA6OWVN0OBknqcQmNXqPEyl2XE+EQhDt0JJu6DP4ax22ukXfOukotCrd9GFrpVFMHrkGFsa3t8cFxkVgmTi0twt8b+TXjciA17J94IFroCP5iPpA3iOSku46ubZPfpx68Qdz50CkuqTOXtv23X+hU0BapI1Gg7LiOWzktz+QTtQbXhEr+f9x0Dm1xu/5GW+uYuLZxn0KVpNO5N5dwFBneHVCUwZcSS4AZywuNEEnXDHEVoKkSEqHU55aqResy+21VcwghQnUK3IK2nLQAAjPWrUzC6rjfQn2keBVTqaTubITPoIxwd7xWV1DphMLyyAs7gfhMWXSBEtnmu4cx7/YXF+OU6hmnEPy+amEA9h5oYFlxat71MtsXTwFoAgq/ceVhpG7cVzTnd3YLibMr+xFi2k5pOJFGCL4SbTE+YwNCeko5nRmBaxNVo1goUzf8gtkfynFZhV8Orz+Vvta/HekVGEHOYvCMHtdANvEJiGQ97j+T363DMkrKWDud9uvi2HrVZZXET7MTYd6KLymIRO+l4KAjwVOKMGt7ygywxtnJYpefs8M/F5BNFzDCLoG1gxTu1qPpVZpPwUjS/s0UoYZp2mbY6jzKvVMNfH+Qkuz/5jV3w2R+fi9LBcto6y1aoOrOMiEwf2aR3hFxcB6Vc5hkP0z0lTa4diGrlOaIUvY7vCpbSD8wzdanmdtHSK7hhBNQAz6BjI/OZuQ5KkIczD3JN0vKMpRSr19OfBpU7bO8ExDj5zWn15aR08irOBRpSIMX0ZZB6lyVJQYAZNmb9hYKMdJW6fiRJNgMFpfXCwmzyYN37WOU3UaHFhOQOQqXpeRiPchGEMwTQfKSkASijXa6J11HTonNgxV6iD9nFjCoWNh5Zd/JkT7m2xpYXlNWd7UH34Nlg1I0Pi2Fk0q+cPY8avwL/nR8cRkslF/BrbrJBXXE7nYHTo4j8dxGoLHtcXwAT4NM4CZ/khmjYuI4MulDPiZRbIyMiEqyDKFcxxLePT51FDzLTxtnmMum0zOrRRhxBNvf32bdne2ozVclHHCTSZgrmFCFAESMpN7zS+TnUmv2AMtaMslFlbnic0S2l4747GVwAcE8epv+baPmnRrm/tlw44vtcIvhdClVGm/05GBgoy7jLYlXSHDtYPuhS6Ng9Ka38bDW9aC9YCIW3D7JY2vGF8DD/LJ8JBc5SWEGhLpZvNKw3VhgY/ApzhyayMkyEgv4KowJ+0THz8O2h+TXIdoq/QQEhZOmiuG0zR+vq9srGyXmam62UGp/SDZ5+i7RfLPINkcaieGs6WAF2Sx8+gOs1u0VRaxH3RCtzfwqgms7mAJPhRhuVKzXPKoPCdL4nnFLsack4HWOtAh5MxCjFkvH5eSXAnA6VDaZqu5l3fIVoEofDlxhBu8+NOI2qMM+i2f3BS9vd2s07U2V43wzZilSrGD+8HT0+jmbOwnvOFbJiacjuOANR9Lric38ys1NQrciZ32U8hUfKkuMa2mq5recVYAW63gACZNGju/jg0uoYBne4/g9ZXKgZU9iSWD1cQGoyUbu+qdIfwN8ZqpXvSLm2sl1BteWWlNPGJVCRZsRVGByZgsbWILmF0aaOMr5+lZk9wwtlu2qkwyOhaLfvtdwq+WbFmnyZ9GrqbMp28Ie6pP6HfFtgBrd2J0jr5Tuapna3k4YJ6BjEOKzCiuMPnhVuqnjZRSoyJgkk7tERacrPChIHj3KMBBKzBV6bQmGrhc0w5iZBJW5UM9/efSk6Cmg7f61pXib8HHAOZfxaHdgmnRNvV5sa3dNotax7cu18eP/2oPPrgk/Lko2+X+w+elY31BxBdU4ipQZNcoUUMuVnL/5aOZNH5nVnLzC2fFQ5jwzq4QhRhgQMn3reMhvhTyORCDXPWzcQUZsVMwzSGOxkDsLrhzHoGI3CLdibBij4kPKqGc4AYwFv8Awe2hf9w4l64OIxCn22cx5ef/7Lsbb4G+iyUD7797bK0ulq6PEONM0+f56xwDGGzqAfS6WcgfTQAeAODVdmpleWynzK2Tp7WiLMRGLWr2NY5gKrMi/V2TPSaxMq6L5kLRE+5e8f2ck2NQR+nrZcttD5eepvXJf1EjMrpATCw3c2E2Iz+Fe1qmYDmnARCaAOcR5jkeVO83P3dmdQqXRmrg8LIijCYJ3lYvGyfdXuEM9H40pqXs/EMG/BSxq7YRsXFgCV8WcMKeZ8zYGEK7GLe1c2Gps+xRJhbvuf+U7Plmn6679cZPmXz5CjtV1EZRTTcrACMcK55/FrO7aOTRK2cbNMiJEyqIqMN6iDfPbTy/qaikuda7b9LegODZaMuuZE19GXExvJiefgUR3BxuUzjXJozowmGRbOIRGIcYx4vEQQjPJpU90cV5kxwvwmxMVpNP0ItWEPLGXpz8Ygxb7uS0oR8ryZQdl0v62/i0UANfjebz1IXWjZhg9f1NZiSoeVxBz93GjTzUqZ0lZJVnFOmhMGRCW4RDI/d46NyvL9XDne2yotf/RxtdV3W7j8uC2sbDHingmNorsb9jTIKs8LhPAtmvmYgoL7ano5Fk2ZQjKDwt8wUhqd/SV/mGMea+rfRqWpFmT4KFgPhvoCGMuLEGRqQAb/FkYx/BXQ5hSHNN7o675TWAbChe4IT2gQ+3NLWB+UUodbZVOMbC5mgDbP0uw6WbzAGpl6YqWk06wyGM+SocMv0amlp6D8Lw1px2bkMz9cR7odD251W6Osk3uQEY0+7azMGCezfcBLOfDcHKtEp+q6VyU4pOuRnADr5gfE/BT6ax3XN94qK0T5paWRrknfnOcTuRwh/aKii1J8L23KCzE7f+ZBxT4iWfy7hNH/JTINBx0DmV4OP0NBpHVi0yr37D8snH36KSbIBNsRyc2OJI09NT9LwsTzQCIwL341sjKDdJPa52YR0DpbAFML44GCnx01RsHobP6GtK0GQYFnUgKZ2xtMwZBxHKGP6grFoNyUGtSe9N5NJmuaQ0PsDGxDALELB4zcEqwYzQuH2pjMIkaVPeHhwvOE2J7wUFn2C3S+/KM//6t/gYJ/gA5h8tZwMVmtNJgQorAGcJ/1ZxQDRXdugoGvCtVzG9S8Z8BtxshACQaYrMdnSxWWGbgk06WQe118iEF3kR3gxjOM6TFtMDeicHJfm4UE5h0A9oQHfd4+PM3AjrpiDKY1xG/c3fXoGazsDc87ymoFZJ2AOqyGcnJzASKdJKa+iJVCKBt3wbCNA2XYUhaWG11oYxKjEmH7wm7SWRgrCxdl5YGEQNYOTiBFtk95aOi2CQQutddbXwiNCLdMdhKrIE8yPdua5Z+1WdQ3fy8Jm7Q7fouxQqMdYmYMe1pWx0yLI/NK3L6RaJgmReyq80jd8OVYaWO8zlOagwzu999A5mkKzz5s9+ehhtpupqmVVmwyYvDTC5wsG0xzxo5MDGB+ci6Yxh8aZxeZJC2lHOCCQUZBoBJjfCRHzViS0Vd2UXrWLDpYOk8lVwfIMiB0aHgbvzy8Xd2IxhyfZj3TSUKhb4wslvJfRFy5Ca51jCWBuBExip9LzFc/AdM4ikJkgg4nVstNoidV7G5lZzEogmOjg5Zfl83/5p6W1t4lfM5dit9iMWB2ryp2dYHlkQomurwJTGaGxnLrMbxuyJpmeyTBZjMJgTSL0hlz1jxYXcBanYIzJ8XJlW2GWYWdm0fZnaMUezHpxjq8Avc7Qgp2TZukeHsXBy9atCl5tqqw/eJidIJeAfzPQ+BqhMznQCbAjLJq01NK4KbUQyLkJI2Du12WuTY8+O+9hKFOYKM9bwjx76qKYDBb4pb+5VsIaSCobKy/oW9hHx0rBncUBNuKjJZT5VX4qGMPhksp8UFMqfI3VF0OjLn0ev5v80sk13b2J1dntnCeTU78vgkm77DsNgTlVdHCNDeTwe6GQ/1SW9aVFoPbfoWiVezCNg59mlpbLJZ0TR+rY3bju8vYCJ6RaRGAEaHf/IJr6wfpGeYRDvNxYKqvLy2Vjdb08WFsrC2gnC8PK4KbGujuI/oNawrwVP5vUpBbJJg48I8sP5SsjG3RqtlHl6zubHBgCM6X0uEzPwHtfzaYhOKs4Sxxj9IbCLHprPBnaZ9KlxndaA/RVMKuh05UnTzNXcN05Cz9fHB+WN3/1k7L/+qtg82H6r8UYN2ENgXHpX+fwsBIG4IeOnIuxTc9WZPUN3KFQp9FJt8lYurFYk/XHj8oQ9zxHU/ekKXDibPtd6R7slB7OeDWMaDeeeUljjnf3UDCYccZhDAUwosDPN8rCgwflg+98B8twVXaAQq5s8nDm1bXD0zM6rAq+CYedso+Tf4AQuaA8Li00voRmhnU3N7cCNQ0ZWwHBUopmdqp1hUlZ3ILgyvAtGDZCCO0ZrsBWmd+NJ6xQ4X7BQmZnuLWUQhpXxVX3c4xQRPhvWgC3HnLRvUtfx7D4CsqRC/odLwTUkKgTrAZP4q+g6X25ZsF3sb5SKvMrDAqYsFqlPegYyPy1RgP8OF7e7u8nx31hYTHaQawdMwohT3DEumdI9dRMefr4KQy/Wu7xULe5F5+7hlUNoKaW8XUMxW3uDDiGFnSiqlFfQGPX+FxlDso84je1fqbjgQZaGtfoGq4U+5sUphYzqqMlsaPZ7AKGdoKq7/zocDsp1b3AD9Fs4swNIayz3NfQrYaR02FKtDoM5e4zQgAjJMMTI6WHU3zw1fOy/dWvaS8szeDPLC2VyXod5xpox8BaFWGYeybtWSUh08IwYmStjdrNGLT3NJ04E2nQ9WIY8DFyy4CjTI7Q6Ai1YchbnmGaeA9nV8VyuAO+Bwpl0Qg4e8IUB2hpIDHhTBjMFVH6XCoS6diBTvpebxinr3Dm98DVPTWrEReE13UYPRiuC7M7qSQE0wne3t7GR4JJoZc+iXjdAEULLJ9dNWH8hCZPTxPZE9+rhVvwgswk/DrznigB06td7OTstROTjp0p6+kj52Y9BFZCWOR+v7cXFsHid9rJLwwiPibC65yPfo/a3yCC1tq2yujySbUPMfzPe6JS9EtI5RrjQcdA5nfSZO/gMFPlTky1+dtyJm5QYSxap8gkq0U0fW15jQYLafQHNPFIIc22kcbsk/GHPTIKo1bSAc3ECh13ZlUtJ5NXs4qYRQZAv8H0Bmds68Atw2pcFIzOpYFNzoa6aCUbVDNYxnn9sb+jCw3h3ppbFAvEcbIlA8ggTMZUypzXZQbIomP9/PPPys7WWxzKo8rhQ5tcojFPt7fK9ouv0ma1/2TdBDLuA+PL1Amx+lzaZds0MSnYhWOdCBcDZ4n3NaygTmkXWOPcxSiMArbJ72pNsy6tkSR8dCHK8e5uuQT+mM3ppKGhW9tsUSf9E/0nC7gKTHTvrEh6zPM7KJUbBn+0sVCmF1fLDJBxRhpiPYdhRH25MyRMXJ9llwhWA6E2h6nF86ySZpAh5dC5p5E0GdJxMpGuKhQM7KV/lhi0wkRyseowP5bLJaTSwvkC1x3rv7iDOmpdIx4G1gE2FcQvboFe7vpzxX0NpxslWkCY3Xf3mLG6ZdxUKlZ09towPi9j+QpRGP5O86s5hGjDKKZBx0Dm11G9t7FRPnrypCyBea396OLiaaR1drYOIecgopGa8WIezDs8957OL90w7mJDJpyRgwo2zFiu2ly4kqQpJDxlzvk7uTH8S+M5T4BYpTqIGdXuEzlf0dcvUMPWF6oa72p/oQ63RjuPwsw6pTAk35tjo+Z11vOMZzoHYTJbsCVES4Id70aihEfol3KKlusaaeG3CK2a0DXDe7tl781LmPw2Aux0+gzWUFMcS8NzTLUwvp8qDLRJQbCNK0srmf0WQiQ2xmA5eW/Cl/RwYI27d6GfM5TntKW5t1fOea7x+SEE275bAdn8JqteJ5ENn+yVy/24xSWC4LzAFTR3R3tTHdTMySxlPKLFgSeZjYe2V1pmfgvE4vM4eN0U6bdv3gQiyfSptQ+tHQud4dbxPrS+KHM4lC4ssnZSG6d8zWxY4Njh3nYl1FpZ6KqjnugTYzcMUzppOcVYGoPXkdYfPOM+wygf239N2x3+KaxsGL8LykBI5AvL2vQQilzHOPqdFsRxysIh6ObYKxzCLC3FoGPgrytACZO9DNG5G7pptQ5eclXGK4cueSLAFzWQkxjbOIHuNTtBq6a4+zTSJyGi2WFk7+M9xL7ixAozcj9MtwwhdDCVQU524kqtbmw3EQXuYwjPEJtZir7c8NoBEtPqD1jfJ/U6JQbnG7PWAZUoJ2pLmEHogpSUMdroojl9gDOYdmhqvNRXlhCqBi9zbNA8S/P0m75B4FuX9B0clM7uPgKHwKsMEEDhm0BWOilUiTKpefjbhd6rKJAF84e0cAyKZVVM2xiCdv0aPE62ddDkPa47h1fVphbcUtMLM6yZc9k9wxnW2YW5YRIaUQ6BH2r8CTSu2tH6qDKE/0+lPBgQ7oCc1Tg4oSjMqEEn0xZOaYMTkBAFjQt8g+Ecq+2tLYTFggIwPcJvsMLCVUJZ6WGh2L3dndI6aSVlZHlttezD+Pubb9Al1cQjgxIYY5SIjsQ6qvysZarGvuWZTvg5/+EMsCnzIgwjcguztdK5uC7H0ERomaRB+iWfGE6WuSsHvBICgx/yS57LiYqF4dFBx8BfdVwMW5oH3xGLOTAwGc2GqAl+YcKNrjibWsCyy5ktfWkxKhqwgOl1dk/JtLEyp9rdQyImbKVgcHIfBsnEXmsEJ5l8OI1GAWIBOMdFLKb9yvg6kZ4rcdT+CpLnqSl1ZGluLJTCaYKX6z+7XCCmTM4SQuXkzxTPteqZDD23spKZaE1+4AovC+PqoxgVwvMrR+/eltPDA57DoPJ8c9YdNPWrfTSyouAswRTWPlIA0LEZjDGucWBMhb7mWh1aIYaVDdzdXoXiuobLdgumV9Fwpf2kL66B5QHRbEIItXa3g6WtzWFNhis44D/eq50fuciDt0RbvJeBABjwWuWD1XBF3nGrWnxkJE4nFPMOs+LUYv3O0dCz84somWphvD7FPs73wda7BDjcTXEGCLizv1P2tzbpEAwMVMVMJKrlzM0tGv+SsXFth3lfljI02qMSlI/0CZzdHoVHZrFo0vHi8ra00PKGTI1GaYWMGjnmjpN09lDBZPE/h5BZhjCcrBUOihhwDGR+GVaNWMV+YSoG1QiJA2XkxtnC1INE0o0EKwRT0/Wyi29wAG7UC5mRKWByBUaoouaW0DZMZg8M4hw9ejuhw6JgqPFTOoTfdB6FPsbR7bxWQ42ucPKLdxS5RPpd6G5402y/RBRsE9pL5lc4uppinusaV0OFmmA1P84MZrmU+oYlTBZj5Szk6sSQjOtsrP138Gtc14P5k6dD36+uq3rwFuByR5T1jfWycf9emXYnG9ptekOV4nCZygW6qhEWznd20xlnq2GM4PSbT3XjBBd9ceJoBC0bRxEFdE6fDPe5eN9IjA5eE2s0PIWfpUaV+fmOUwLDZPjk6MhkMjz9DsZ3PHhdwBu+9sDoLnLXaiaaNYfzi88U2IfyMaRtDMXw6+abV6XbbmZsDYULmbbevC3d5glMOcLzlWjuDzwzZM2jI4jCyToK6waJN/3d+jtOVMbqyQdo8zkjQ0BKZ7fbKDEr/KUIAspKQZYPpEvFiwgBn52zUBjs99fMfkeDv+0YyPw6q92epSB6mSo28UiYs324FwZU47mUsAPjJD4MIbJwZW6hvAYfG22QEMC3UtP0IZlqJrW9j1bziwmFIWJCIzUSTFilX1GZScwxXVGb29HRYbWtOTIKEVoWQqjxzJE1d6YSDgjD4DldLlM4W2w561neO5juY4h/gWDpA1xCdCvIzSkI4O1ZBnt8dgFG0JcYKe4SrhVyUbbm3gJX8wjHDJ8VGAfAbFE3aL730E3ZcCxxTK/RzElfZiCM4piKbeKb4o84pE9nnV6CCNbqvFH4xfBorWg2GMHnWUfT3U6sl6QPdgrsOtzZhJkKY9LGgiGa9NVyhmpRBUt1IBzw2SoGPzuWCoPhSpWLNLT2f9YZz86WIyfAoGMmuHi5BthwrlX2UjwK3yOlQOAqBQRdXXZ3t8vezm453N/PnMAUNE76yd0zhScJTaMgphknUcMhsNg6TU7IuYu65lk0oIIyamb9px7XXNhEoRawyFR6gx2ObQVlKtaOUhQG8WeiP+FBPsNDPrviyfcfA5lf3KiDYuz36OSktNFSbfDfa7DdaafFxQwhDwlDc0hqZ23n5uryeepM2smEw/hV3JkQYM6XgTGPSHjqYtIpMSmqgXdNGVocjaYgXNya1HQRzWrsXyFzL6zACPEq95QAPCivSjtUPoVaTwbSBxC6uKZAn+KMUzsIRxOI0UXzzmO6l4EBq/Pz5cGzj8vMynqcP2Qs5bWNtJiBKNOMAWnmnPiCOYx40FhlnHbjP/As5xjMa9ei9dCIxzDHzTXaEOa7QIFYbttohjOl6O8yMsPAz7qnMKwLvayAocAFQjlEwAbLDF5ddEsHmg6PTZVJoMguY1JmaZNCzn2kQeV0u7YAxpBReGXxCPcSIkgiAxT6ETwAhp2tMiYdFa1s/AF8KKz9iSvnDvfLaeuUbg/BoJMw4XQ098nRUTC/E2haQ5ldK+7MtWsHRmHYYfxA644aJXJp5Knp2AiAgjvOOBjsqCw65/B3D+Hr0V5EJpar4g8ZG98oAsyLd4++lpefquxNrXwVucqk4t+0BO855Mr3Hq6kUcOZaz4M47XB/UZLOgjAztFhlqfVZDZePiiSxvPUvPOmAsN8amejDM4ois0ZB4hXLdA2GqGIubY1FQ3ouM6t61TF46PmuzBAxmztno01VdmkMMdVk5sJLRlcn4Dn6hgbyhy7azP6J0IgHdQcK6YHM5AtLEAbIplVotNnvHsa6DLH4K0/elxWP/ikzCyvY5LR0/ShP1GlE+luLm5+LGSa05Hj+RFa3idG8XPQ4v08oznoUMdSuHCmi6Y2oavasog+QS9ny42NGzK9hkGc6s8yvWl8HeEbp5oH41pmF/7UwMzz9x+kUMD25k6ZQKDDFNzL1AAdew8Z3UOB8xv/hjcyFla2zuy5jiRjp28jxHGRj1paremkkw6kNVAz/0KfHTNrZ7rYXYKqYCBfGYIuFgSTPinEhSWawA8RzjQ7ndKE6XWabRIYIfH/CLVMSuOupDF9TYUHI1WON/2QH2L9ff0NHsur/5l7CKXT1zuNn7QNe12R4r3HQOZXko3R68CpOayFqAbQ1P7q9WsUEkSkEbMQYZiGRMsoyZxrenLfEXGyxli0TKxJVFNJONuWKgj8M3SnFqrPL6eSl+UvJL4dnMCcSiSluapKbAhRnO8sH4LAeYmKQPzk3EMs63BqSl2w4stF7DpYxssXYbZroIYrz5qXN6UDwfc63fgpEtp0BhexLDx4AqM9zuopr7PdmQzjWWCtaNdhHTW+dxBsbx/ShVFou8V7HUz7cQnt3HvMCIomXVihdckeujgpwjbbCeX5Tkbie/rjgu2hG2eNcb7XN7KhxfO//mmYzUxOI+Te38P5gkzy+Yf0gnBCHWktzExIVktC+412mUA2AqM78ed2QgYchGRa1GhwnF+dXie4Joys0V6L4Gotu6ZRYB1Mc+h08UmkKdDIe5ycHJXjg90UG5BuCp5tcn+G9Jd21GhrNDc093sr+kkrq0fI+PoDavqcw/l+Zz8C4RCmvhDIBzKIv0Xbc13VYV4DjoHM/3USEQ81rm3q7eKi+fQz5aud7fLF5js6AqPBuNNKfa7xVUVtJIoNdDfwrPihc0KjFEFC61gWI+3jf+bk6OQ2Fpcwv2MwCNgR4dHTN6nO/giH1HDwUKVleGfYEQCtShUByJQ77Z0FoszX55PeegnlzTC1jLkzhWrZ9aUVCOcM71DpwiQ9+nqgluq187thydkVBHHjQZlEGI2EZN9enmODJbL5KyEg14szR1zTPM7g8qXMqxgMub7ZzEmXNfL8r3ew4XphHTekB1hEhEq8bSW8WxfG92AkGMoeypznWI1hGFF8vvnll0nNnlpZKNf0Wcc+tXa4t/DAv7UG0l6WiJbkN8fFIxuMYOnQJPlbxtZiXDg5pAWF9mMwuSkFFsBS87uIyHaa8uIknBsNmpRoEMNwqha45yKfc16943LeacaZh22jJAS7xvbNwtSCpSoF9NSB18Ht0m4IhIWvuNbxVdlZr8eIjwIsVJTpZXb7GObn+2Se2lf76Xe8ZO0o2gHHQOZ3QKvd/PiDBohv1dgmZcG/5SdffFH2wZ0uyTNZTAiUDZfhVC2ECyeEIRIo6ahwhTOmMlefCdzlz8NNLsTIWTXVsHSFfsMtA3OuHkzar1UYwoRYi8x06kRyPzVVHGWuh+u4mQw4kuVvdfDoLC+8c+4Hq/ObjrBT+nMw0yRMbwTLqhJt7rMPk20fHzEoYE6eWcNKzK8/KPX1h6WGMF0Dl9RITu45rR7LyHOjXflbzC2UCKNBiqp2/m219kAoMYyQ8Exaym9qKM6j7zqBnueyvrFp+sbXDqFx7cszBdY8GPe82i9X7RZWZqJMLizpDuSoXFvpICMIJ2AEvs/w+xjP4TtfLgDSaltjXyt+Az1vURK3WNhhmH6y0UhNoDGc12V8HxMaHW/TSEAVQQBrq2vl0YPHWS98y/16p81yenJYuq3j9NX5CyejVKBicclh++YnxspE+mm1PxQjGt9d+y1dAp8na9XWymdqeHnARSwKXBhfyyTze77Cekl/aJzCrwA6+cXbYMa+Owaeo1RpvjVv4kErARj7ldCGAncOD8vnFoVFwq16MCdkYLBA6dy40j52IAvH+U0N4GE0Q00g5o8GpRWGPY0RyziupjKK4wyiKdLqL7MMjThkXSZEk5FcPO1AqzVtk6t6nNKWcZ2xNKmshjBNY1UaDK4jYFuFZYkI8MomdbTPtpqkZ878q72t8vbNS0b5MrjYchmjQKFhtO7oNEwC4fM8GQmmVfCiYYV2MMZlzDbaCk7xeaYGuNY29U2HJ+OQJuJB/5MJSrtgwUx6YTK5FoIIG3Ewg2jV+PV6GYIBrqGBP7toJ4W07g77Xjm8NC6vu+/5SNP8L18l1o92p2PgbN4ZC8O+ZwYVOOtca8x95rB8j/At6rXZctpsYpWx+ktLwJ7JsnH/flkAnmrN9w/3siDF9b2ul7YdsnmcTtuuchHq8F3WgaNQ9ANPocERPNUSHvJAfQr9Ia22fp8MniQ4/tkeeaMSXvqhMDt+0NdFSipAI0mWR/fZUKKihdcNOAYzfx7Grbi50RZr4IjH1BozMJNQYvPwKIlTJ2hEZ+7G+M1KzYlD02rjtG6E4Ip/O6LJNaxp2E3mc6BlPIdHvK1VcEZWM9Zud+JkG2GwsluquXGN3TPiYHzc2LlEcAZSzaLTJ8Z3Y+MkN2HChUBqZ1MzjGXrhPW47oKBchG+lQRm0KS+TJ1GOsrx/kHZefOGZ3QgrjuPgD3NWFy5D9/AsEIzNKMZnvbRGdMpGJnmpX/ZdcU20Scnr4SHOpWVTzJcemcyixNdWsvKUmZ2EsY1x0j+DW0QKFPE6RpOIgfClXx8o0kIgIqB20JLO+xF1Yj3HV5p7uyxY6mW4Sz+hjn5WU3r/ErOow1e6myrYVOjYpMw3ExtrDy+v1EW8aHcPWVs1NKAp+X4yCjQCfTpRgk5nwBepZnOxqNQgMamUci5BimS/EcbT2H4PRRok/Z0UEJt+CRzFyoDBEKrLh+oNK9QBC6s0ed0/kb6BPfbF3lMAaPzZgbEP0BYtLjSnV+r8wYcA5nfBklUmWocDDvDYNcNF+IMLYGHJfru/mF5sbNbtk2IQnIztc8P2UwaoruIQWVg4dALiHd5c4Fj1INoEsz7IySONM9woATMfZPf6brfa5fzLXFR+Qm+y2FmHbr80eFNzSCemTWpDJ57+14xkjKdhFCbuGJsCXO+iAadn5tLTRyQUAjoXl9i5SmYymWb83Pzxb1/NcFHW1vlzFCf7RqDeRgEHIJEQao4vqkRF9VkH31ISRVBv4PAc+27SsGcH/gpuFc4qBAY9c+mz9zDv/2+d2bxL+gIDYxUIRnlBlqZLmJbz2H+nr4AQmdUy0GWJlpaxylDKv2UQo6+syhz9P/WsZbG0YwyCPQ3H2mc7y04PMaYFenL75MwsELaRbmpzQ1tpqwkyszxNCqkIAljVTyV0I5BcwQZYagqe0yWNjTaBRrttLvlCIF2mbpzNlUQA36hefo8EVbuIzxNP9J2vuW8WETbTZ+FQ/aVx3ISfeSe0oHu5XwF2/EYdMg97z2scqDmVQp1Jm1YHFwEYN449+wMZh7PHgHYxwLsnLYyg2ojDX/KTE5jm3ujZrMxyaGnxRJNwXC2ON3hswQIZkZzGg4VCiWrkGf005ydGVTT2EkhmZovWo7r7LRwxnbKgEIP0wBMqMu0PkRyG9P15ZXyaB0su7CAVXDF2ShCPQfTW+dnPFpramG+zPG7Pkiv3Stu5JaQG/j1lgG9RqjOcWZPm8cJnepMK0T2ESrxbCwVXBG4Az3OAtmMCMkU0gFLgKDKfE6ImfVoiHAUmhqmvcCqmRnJz9XcgX2kPyOTChmMggA7dxEW4N2jb6WT5hCSqP3CL3mO/ke17RH0gU7Za0AmUlBg/lF+H4LJTZwziKBTeXZ+XdoIo4Pj2lrp0MFyGu40xCss7SCwWsbh7Ofk7bk3Qj2/soZlnC0HnV7ZxpfaxZLvnraromG8HE+3cnUeyBLqTiRqnVQott0wbZx332mzQnKjk3PXJxWer1hQ+8UhbRyFCiJx4oBjIPOL6dS6bTp8AmMft5tlD6fmpH0apl5ZXCzTQIoag9NEO56cnZXdDiYRbW1Yr8f1J3RaprYTbb53DsAQapWbgUCktTos4FkHROahzQ6+m6lNMtjWWzeFt9N1y5ljxumiSkvgXoluROLtMBqU+xq3dhJF1hALOjklDNLEOovpc402rCwulUf37pdnOLQf4NS5GmoK6FPH6dNHcd3B2EyjzC2tcoXwxXyaYTD8ZN5b0qUFHp6uVcwFc8tImuFMUIld+V4aqokMy7rNpowsbbOo3u+5r2tcTaeoL62USdohYao1AhXTm/loQpzaNzOxc0AehO3rDS4QsDj/vDLkfgcTxAJUA5DghYosRIdZRnn+2O1lmea7GZjxGhp3e+3SxGH1WU5I6bNcAXU7LTeFOEoESmhiyNb5DBWFEaCYtcT3Z1PvtL68lAU2R6edcgrTdnjkKRajjWB1nS9ifJ1tT0YwlrSaiAPWKOQcpnTIvFe8J/dJJQgPhV0ysnZLZ5gxpf1CIttl7/VVJVt11vuPgcyvY2atFkOWTo6oUZysMn5dA1o8uPcwjKAwWgbkzdvN8nZ7pxyhGXaawCA6aTpqG01tmPC43YJG1fS7DFrNA9gVO1sNilsfjVR4JN9rb5rNvWx1f3J0QBtGytb+EUx/W+bAvFaPExpcCZ/sugLEM0wp0EI4QKcMno6eM4qGT63z3INxzKDUThi3V3D0a+bmpgOpJDaecJmcxmxz3Tja2GgHujF152/RUgYizTHSlVcTus7XXWt8ucWO6b8yjL5PrbEYYbJWj9vsq/GS+ozg6ucIe9SeDl41WQdtoLdKQaFxnbQOoZYl5fwQED8rXA5jqCjj5G/f1HwyQOV8qlh0qIdcR4vFEoa5P/AFSu2WtmsBZCzH2FRkYUQbi3fKmMGC3OU2VtA11E5COpfiue2e8f4e/OByUgQCgXfvr4Nd+g4U1pkF+CalvHvBGMOV9slSNEZoXL/ggv7014PztZQyvdpfSCs8ThRHZUE70jHGy+xRYbOXmooSwchv9IVr+1DvfcdA5rcERTAZNzLio0PhjcV/Fhly0bb5dmcMoFWcJbLT2E58tLtOGI2VI97NBbJuZjN5LEIVNdJNYvuJzXNPnyMTu0QRrsgAWXzWZChxf8elfbTnGE1r9YQXO9tZ2OCC7bqOJyyYxC7O0bybc+TQy9yaRTG7xU91Ni2FIrY1m9PoFAAKBr3GqZtPtYB/++Xn5c9+9pPy03/95+XLf/1nZfvLX5aT7a3SO8TqdCyzgQLgKmtHjgGbNMdqc+nkc3Su+8lX5sEnugTzKuBqMXcdMdqT2DWMorYT4rkOutNsJqqlE2xwwMiRdXAUSA8x/62asjbNM7WT9rI6qrHuD36lOStmkOcYaseSe2bhCHDTXHpj6LcIv9munbPL0mlDd85v0cddxvII5eX9ZEiXBnYQlC1of2BqN+Niwdn1VbeqnUiI8+BgJ5Zahz6bl9Ai51EsSygUU/k49s7Y6jtWTiy0o/GOk+2NsPJyLYZRJicrx8eFrYZPtX53+fz0F1HhHvgK9o8+cNLXVuPvxPwOVhtm6EthtYjAtbvnpYXD42DbuOTGzM8n9mvx11MGMYtBkGwXILzc2w2Da3JdJBEsL5OijWygg+sIyQRqQxePSHCFAVbNrOppEw1KO2TUE6yM5bcP0LRtnq2P4O7mNWPfXDZBO6chyCzEHYZZZmDCMQT0gr6M0PYViDnLYA5HA+GIw2y26V37pLx0bersVLU0cH+37H/x67L985+Xgy9/XQ5fviiHb16W47dWiq62178yJIsVESY4a+s65GvXpEK7FHbCMjgQZx2YWibOIAF11GLjaHvafwVj679wUbZc6jmxxGlqV+GAjJA6pVynnzQ+V1VqzuGAc0P/VX+axsDAc420rV5oc743xKgguCk2EklbIDFfyCyWd8lG1oxJhzEwFNli7MTaKaqL1pfZd3Z2ktelhZ1FANeWlsosmtutg/QRjRq5nsMo1hXWsUk/s1bYWD/PTKEyaGQ6iw5u0ldon8LVZ/wQ6K4vCoehT2e+hTWe5xyC5yn8Tkbqh9p/oXhlCeFd73P3+X3HQOZ33aVOWg9HxZir2EpNmurDPFiMtjS/mI4YIze1wXW2ajw3PnAbHCMmhziFThw1sA6WBRQGuEuL2FiDrRSbYckNAlkMjbpAxO/Puyc4ZtVgZX0mg7QH/BHrzWFmrVWz69aUMLGdr3FvtfksjDULYRfGRkqDtta5twxvzVArOjdbh6XVOijHaKkDtNTLFm3k3udqbnHr+j004lRp46Cd4sy3j4/LycFe2X/5ZWluvildNJ9b4rvb5Tn9Nl1Yv0YaVVsnQS9eqUwBfbTNibLQF3NbTCJLrFo4wrXyRxai8B5moL060TJ/dnykX85dXAMJh3F2nXVFOgBcDDzXC3vyzvUgXsaH5/G5YiP1CH+Mcg8hG+QcVSnw/ShtvmWMMDdxdIdwWo1IaWGsFr3ImFkhT9jVRjCFiPNzC1nPXacdhrQTnaLtzrc4dil1ItxE21tkS6bXmigQWkHXgBgqDoanMbQA36bC/H1f0CoR1cyu0byKlh4KhMTK2ukacBS4I/lUzomqqajtIFSAurnmfcdA5reG/QomzXi6C5t1+GzcJMzv0jhnTK0OoLS5dX1W/DBAbnOZGVj+CXMMC+7AXE46ueTPLFG1mt3Q8dGMuXDcmDsAO0WMJuicEyZmProZ9bD3QyAamNkLMPXLrXc4ZuelNuHCk+k4c12d4g6+ximM2oJhO06+nCCAJ9zzNKXVu2jgNuecWi4PzdYeHitbEHqfNrlgp1o4AZzQqVtcSX1J064t19FCmLUSp7u7pWeJQPqbeLSD5VY5OIO2tYtjrqAaEhSGmUUqNDKZLQ49jOmmfmq9KwYrgwuzyTQmlmnx9AVcS9EF5l2ifMS97k9wyr3GUTBaAbgqwyvDBzrxTyaQAQwVGldXcVhaMQV/YVSFzwk0XI7AxBG+G6GNRu2Ejw0Ys2Glvsmxsj5bK3U+a50UVOdb6nMzpV7HmsE5p7SnizKzeO4F9BMa6ytZJOBsbArLASPaRpmcByb3ib/NxVJRCnVss5bAPiS8yWFqTHA+7/pRoggzYZMmw/21BmaSCi2TgqNAcIMIgALW/+5vOQYyv6m8wpnHjx4Vd1U5PDiECVp5gNEQHRVLfjgBFfyJphAquevKvBNCTvrQKSsoHND4dy6Gn55LeMxqYk7aaCrV8C2sQ7N1kpVEhgxvby4gFtoNDQEnlTYwIyFIOv1obT3XvgVO/eXnv84uMWrr7PyNpnSuALnjMkw+zzYTUabc239XDrEa7kl7yXM60/VyivZ0V5ezLnCqaaJWDyJ3EqlipMvInOsKvB84lYHKZBn3n4DYrgHW0XWyTxjTr8vvsj0DA0ahHERno73OAQ5WhXOTuci7zN//zjkJY/0p2ErbtZDm+rvw5Bp8fgkevx1Ba9bnwyjCG6NcdlamdrwdG+FoJZROIPKZ/qkNDTUYe+/yjAvGrMs9nD9vIWBDQJ7LHooBpXGJghi97JSJqw7CjjI5Ad/j+Fp2UKvZHystwenJMQrGih7u6IJynGD8cH47jNClY8dTxXAyvjWLzAwwDB24Q1tVkLY7A0a7tHr+XTFyBV+EhAq0LyNo8lzKFnJu8no4JykdnJ978h4rKPMNOAYyv2bXuvVrSyvl2x99kupo7za3yqvNTaBMCwgDcRg4Nb3SaVTCGU2JPDsN89emAgF0aHSQ/50bDWMhNH36CeatGGW4xLG9vr0sBzCzDszYxCyWpAczT5Xp2Xmc6QVwMQICAysM62v3y6fPPkWjXtCW1+UXL78qWw4IguSssA7j5bnpw63SYvCOsTpH+gfwySVacwiNfjXVgNHG0CTXWIrTiuFhfJ3lGkJrxQhNt3uP9U470aBxYMGYVrCbQTFMKfAQXq3oIAoBDFSZoWmc35TshDoZPAdEh11h6Tu7CqabbmgVUmkAOsUBBLL1EFBTJRQMmWJkSqcO6oC9R1ECVYizipxp9pX3ysrzB4ftcc5Ev4um82zaR3uvEBavcekgHIaluSlt2nNI/7cRgiPGx8nKLri+123GJ9JXMcjRpU3njKOV6M451wK5VpBQUN0VUWt2O1kviFJwvvlaTjCKFqyv40q8BACc4+AcGdYAQIXzYXSFFvo7keZRCQJ+E9e5oMUCCnMwvnk/WoDKymHNuE8sgITgP1nee/1tx0Dm1yN35tKQ5NLScvnow4/SeMuZHBwdZec/NYz1L8P8dMSQIkONQ8zgcb2NnwbuOGnSxA/4KYza5bMxZLHgIoykRLtc0CjBset/x2cY4GmYB8y54ILy5VTgyjJAJ5xgiGUcrftrq+XjBw9TDrB5TJu4vnUL8XTAJmfLTa1RbqbnYfhGubWseWOplKm54u7cJwrKeScbG1+foVFgxDkYbH11o6wvr5X79x6UjUdPygRa1hx+6wQZ2Zibr4PMID7PvEJAx9U8XOvyPR1J4YPY0zQBizEZ3lSQ4D0GudJuRrPoTIShhUU7aQLJ5EV+iw8wpqasFt3civEdVJ4hE47N06/x0WjyBAxkcsbKa8Ms1dBV95HhOM/F9641sFykFZ9dV6011B/b3dpCKVyXUzF6mSgnF8A3/IhrGNSdb1Se3tVoig6qIUUryZ0adgaWybYGQLS4llQ/ZcxOeYb7Iruew5dtUQhECDJ+JaO0h/HnLULQD3XbB/vt+UIbAyq+3H8smxLCbwqHUCq3gTaZfORdSGkeUb7vS8GAYyDzZzAgnLkyDsaDjY3y4+99ryw15jLZ5AyfG0fPN9CidFgpFs/HAtB4Y+C3CXHRSf7W0dlpt8svsRwKiNLrzijTSHIX/A42KLv7m5j6dplbWC1jMDDcU+bdtBhzbxTFGV63QVJQlmBImf/pynpx8Zxad2RyrozWV8vUyr0yubRRasv3yjTvU/WVMm6teyMMMpOmFCgxikCt1ms44zNlfnEJkzpTDTJWb6beKKtPn5TlleUqv4i2DDNQE7TXZLQbmNg9pyrNXeWdJKIi6YUjQ5ps4BP914E15VgoJESJEw9dl5ZXUg1aFpYxzHWXO8xQNTXANQ6pDmExGJhrcmEl98rI8jwZM4KgafHJ0Ya0iWfJVJYoV9GcdnsIOrRDAF0Z4Ez8gU48jCxMc42zUEThVEgdK53mfp5VZbrQ8NzDyg1WrtbXOYMJrzj3amwa4RkpRypA2mebM5vtPWmnjCskdN1y6E/L4+QiVNIlbadLCVdDW1PXVagqxgRb4BWZ3r8VDJ3lrBfWj+JNH9TdgVLs4AZIRR+836BjIPMrlmp2Zx8P0Kw6Mwv4AN9+9nF5dO8eWvq47OwfwHBOS4+E8bOjCQNn46sB4GXjgAzSz6lwDGQ5pr8nMLE1dPQr5mAusekZg9XG3KrN3U1xdLwG0pks6w+flPUHj8rsnFW4dKTPs73oGIOwNt8oK+7aCIaPn8BzJmFQw6uWSR8HJjiZ4n5fWQ+qRplGm4wNlXUL7AK7wHcwfgOtyMXcX2fM6ghureQkV4rhosWkpwtMxriXWZoqiDtckd+SXkGfxamoDvjFhd+dwIgznO6EFDXzDJoFubSqakQZpV914IZBtrisHTEdITTUUuKEj9J/ozn20Zbq6OpGCwHyfNujz8TbOQxwxstiXV2Y0k1EZFiVVO+0jdZ/V6axYpjTcg2knAAmzozclml5FsGU0bxvLJBjw/vJCQ4497xmjK0Ad4NVG5oCpo5MYEHgF/plflPaZ9sioDCimhkFKqcKe6VBaGcf+b8vBcoZ+URreK6BFivDJWDA397P84RGXm9EzY5Kh2B8yOKOOVrLZLnm7PcfA5lfBjIkmS1EIdDnr16UF7vbZQbN/60nH5YP1h9kpU4XraKWcYG1ZstXnktj/b7N4JuP7W4h4uC5+aUsWTtGY77c38vE1dryUtlwgQl80ToDIuFg9TpHpdFQIy8GOtRm6mUNONJYXAN7u1nEIsRGy0LgMDP3X8bxnZepuLeLJaygLMJ02aHhWXVmDeI0oFhjdCih0ovhyTILNDJU6vyDkSMHXUYZbcyX6YXF4M5hhMUKZWoeB9jnOtvtTLgaKzuJ303Vm9iVCA/PNyaTXCcgV0q9OFojDP6NeJeBVGAkOD8Eu/IerelgIjxJ30ax3HB/F7ljMjgjRj63oiGhtUzWv4efIki+/IO22hxTVfSnXH/rDKlVkjt7m+W2iSI575ZJ2mSSgLlGalwVmpebNNjiXNdx3yCsliIBB/I+BeOP40QPYc2lyxjjDN25yvZl1RbKTirIF0KdhDNDO/qOJaTpYeZAHrU8L9/thz6QR+AOijUZBwoDFtvbaCUgprISQfBQeIz45KcBx2Dm1/QDXUwjcB2vGuzVm9fll189x0FqlfmVxfLxsw+TKWlnq5zuaqLhDA1fmeNqcsu2VdUXYFScRf/uQpavYP4//dm/K1+8e1umG7NlA+jhpnf6C6YnWCYcEUokx31/b26dHJkqc+D3RfD5xsOnZQWIMw9MssjWDNBp4grrg1WxGsMMg1dnQKcuOmWOAfTvEczpyfF+eYPV6qK9F7FiksJQrS3NbGM0LtpD6AbTCrmsM+rqJSXb9G4nnoxWBV9zfgRf5qOPTshYyMvyK1mNhFCrMS02JZYex6LJqNFQd4N2e+l5sIkQye9oj5pSbXoLrKgB34bwZ3gCvCNelum5P+f6zGhGPmc+RpqnPdwGTen3niPzHO/vAF9a2dh5B//NKF6vXWVteoHQyVVYSS1gPDWGbt+63zxJWojj1mOMXIhyfHlTDs+uSwf6uZbXqhc+JxEmpY5r+ynJcfKhlYEOBUCrEKsWOijo6GpeirTRHJUI0hILboqNKRFCZdtZzQxXDJ7roJspIzJW1g9glf427h/I/Go4d8Grw3SPYbSPHjzWrpZfP/+y/PLFVzDPTjSC4at5HJI4LmF0ic6g0nk7fHZ+wc1cMKL5RoIlqL9x/g0a1WzQP//sF+XPf/GLcgCmd6rcGpdGQJJKALO6HNAsxDhCOp9OwNG59tl5eXd4VF7tbZdfvn5ePnvx6/Jm603Z4XXWPMYhRSsziObavNt7V14d7JbPtrbL832Eana+PHjyLIya2VS0mQFBx0yNlMQxTPrKt3+/LH78u2V0ZjXO+BkD3sQS7nN/fR9LDg4lKGO1OfNQwL3SHQaV6ZJohdAo/FWKCL+FzyrsWhXvddLHLyvhGQZGjE3j7K99VB7+1h+W7/7xf1nWvvvDLNRx1Lx9xpZXNGke6LXQTaGwH/yTuRyHMIPCB+w62N+nv66PwNE9vypNxvSUPoCmg50ZJLQydIcGMp5QdQeIawW1C3C1TH94flO2O+dZA402gsF17K0M7big1XmWbbP/NcZLp9V+SR/IAeM6yQeX8LuHNK+sHkLBWLi5hLs8ul+waTHOs5hkZ18VjFGud3LVeyjkQibb6xG69AMFAw56WgTR/3X+qo5/yesVr//ij/7Jf9ZYWVsBetRTkq6GyZ2bnUsJiq9evohGd02rjHLaPC3v0OIua9OxsYS1UGRnWwG5SkVfG2zuu87VvOXGaWDz6IiOnWBezyMEmzCTmygkA1JHkgG0ldnuSI65waLgEJvk9vrtq/Jy8w0MuJ/JFoN4U1MN2rgEjFrJRJnb5e+cNsuro5OyfdItmwcnyfB8/ORxefTocZiuKrQkbJAhq8HQ4fSTDuzSysNy/4PvlKUHH+JEPwB3L5WL27FyTJ/dWX5teRWLgEZmcPvOmZpPYU85Qu+K8MOHYcQhGGho1DIoON8w4cQ0vgbWpbawXho8Y/Hxp2Xl098qq9//UVn+9Aeltva4nHLNXq+J+USYaZsD7OCmjb74gsen/TJUrCyMovKRbG7sLS8c7O9m/NzEW79Jf87Z1mkYbRXfaYwxUeHorzv30ITh38H4LcOc0OIIaNvCZ8heYfpSoAIrbTjzK4Nb6S5QjjbYDttourLPjv8AfdTiQkL5PpNz9KfS5EAnhFHLq4YXTqfkOwrW/ihEwk9f0jHzONwzFktK8J+6QTh3qaXodMqLn//yhB//N15o7vJHvPrH/yTd/PJl/qyO/47Xn/L6n/+b/+G/f/zpd75TNu5tZPGKONQp6l2c37/86U/KZ8CfuUajPH7wMDXqf/Kzn5Yffve3yvraWtne3ixLS4vlM7S5xUUltmZKCDCPz/DJR89Kjfs9/+Kz8u7NCygDs9ARJV6dpcmfR9Dc4X0RLT9NS6+vTLIqyTWxasH4xEwZBj6oMHSmKriAj3FqbB+hMskOb/vtUavstjpo9omyuLRanj59WhYX5+miDn1FPLWHWth1Bg6aGkZmHkUwHqHx1+vLNBH1DnWHYXxLap9DXJPvAP3JG3In8kvwtPDQXHxrD8UB1YGDyc1r4ROaXiccGIeSUPisLD2caItwr0LLDq4TZc4497pYN5j29fGbcjsJSOC+TrzZvsT+uadQwfSJQB9omTQK7qHw6Y8YlnQh/WdYWGsxWbDKCSujV6OGjmdQSJNgZ6Cm7baEyBGM9xqr6oTfCJrdyI5pHFnbjM81NT1XzXswZipFSxcq9L2ecXoGDAlS6U1hybVA5omd8nIuxtwj26zg1FwgJS0Yw5OWG2RUK/NUIunbHUxyTYgCEj6iLTKDwu3fanFMdQTCXTtbxyjR3b3yz/+X/1VF/l/xkvH/W0+7O54M1Pw//k//sLGE5ndWdbqGVDtQmiQIsby0HAjz8s2rmCZoXnb2dssSjqsTXHZ0Cqbd3d1lwK3ANl06YGRdIcN85mVoGY7Q4KdoeqeyNddJPXYRtdgaS9HuXQIvmsm2zPQ5Em0FhsoxRYuct2EQzCLaf2fnbXnz+svyZvNleYND97rZLtunCAz3sY7O4ydPyqeffFrcFV6YIOFSw9J/0pIjWhrCVuYYRoLY02j1xbnF/B1Tq7CBY92VZoxBt7rDJM767Pq9Ut94hOZ+Vpaeflwajz8q808+Kou85h99VOr3H/P7g5QfmVxaSuRmGCf+Vqhwp1iMmsn8GVohEO89NNn+ySEat8l5d4zAuf7mq8/4cf78QmHjDloaJ4TUlC5E2d58m3mUcXwRaR3HnHvN46A2RqBF9xQFAjTRygB1Xrea5Zw2uB+Cm4ubj2SCWzb7rhl3rzHGNRhc5p2CnpXVUMIVPq2B2to2yaB+0B/pV3vgjoGx0eZodqNdcexpeHJ3uKcoIvux8WyPfgSqUlYyPn0IncT/PIjv47sZ3YJnvvzZL96r+W3Rew+ZQDOlNNtQHSdvbkMXYNDf+95vlT/40e8l5/vtu3cwdydaXrMlEbPeV9PENYlAMKImxV3zvZsUOE6mqybxiZfT/Qr0ysp6efz4w+ygPlmfL7domD1w6dbFcNm5HC5vYeovd3bK89cvyhcvviifPf+8fP7yy/IahheHvuvclp+/PSrbx51Sn18q3/ne75Q/+sM/Kc+efRzHOYRjhNKutKL6f5/xJap9FoMbujQe/vLVy6QBXKBB1TBGMMxJMYLUj6pk8Gk/cBhoxUDTHzdiSNls7nMBdMvi+rvBckBVKC7MMarmAhsb4nmuoDMx8OWrN+XnP/0MS7qTCSafKSHTahgnmbD8XYUHeTj3htj+6AjmWSoKc6/canUGJeSOLVFiMP8CjDVT9KtQQLQHL6lsXg2VHTPCx9HsswvlBmYfxz+abiyWWV+Mi3snyPgGRIzXC1My+WTbGHuZVua1bb5kTCe8+hsQOluexSsoF2knf9kv544MiijQfpds4FiT3zi7VxEAIZW0QLC4pq8QYgV4SQIjS4OOgcwvZswmYJwls3hHHSdXSU2hmefr9fLps4/Ktz74sPTQ6s7w2kBLlAAd03BNlRjzHczqlL14H2ABnrNS7zU40QXKEAKh0JGdlahol2W0Y31+Ea0znk0TZmHiMzTS8fVw2b8ZLTtXo+UNfPimp1CMlt2bibJ9PVZ2etdlp9kph5jWrf2Dsnb/Ydl4+BBBmg2xZNQQKsStGF7i26YIBW2KduHvaq6C70PDIfDyYXn15l158fpN3je3d8s+vkSze5YkOeFBdk7UovAK3pYOCoPayO8YNJVI6m6etsshsGJrB0jzdqu8fPm2vHr1rrx7tVl23+6U5mEzTn5jBn8ASCEzmL6b8B9jYXsZeWWRQ7jk89CacQarxTvuaOhxAAw1ArYC86/CmCsTQ2Vl5KpMnh2X8167nGMNjkenoe0ENKbDwkp8kTF8kSmYfWZugbGaLxOGa3VGZ5x9BaKOCh2vMK7DmQEX31vlzzqjyeGhnQq6GD+TgfIUY63Ci/DKoDI49FF2Y8XsJ785AaYwOF6+Ikj0Jff0MxfkH/03anY7Ar/p6PJcblK9BhwO63thzz/6kz9uLIL1LUBqR6utIMGl3LTKIuQGDMTKwlLpgHdfbb8Ltn98/0Ek1eVqLmxxO1AXZTx9/KQ8e/qk0qCYcvfTMnfIc742YVoGemgx2GWghCnBp2BTv7ckXnZ+gSgmeyVXBXK5Tc8UUMY6NBNYiQbOrrPL795sptjSs48/jDD2rVGwMsSrNA7f+zfvUstyImFah4H720chwuPl9bJMP90Qz+pyKgavEd+e4k+cglVbJ26t2UkSnuUE3YzPREDfWzjHnXY3gYHOaZUE5pY9QgCXKsYCwJQqAGGE+49Zqc18GYMEzYtWuRllYNHWmQyjYUZ2ZARF2Z5UUR77JZ6Gecx65JxTS8z81f9TZiZGcGzRthf4P2ftcqmPQj9Kfa30phZKC6Vi6UDnMFy1lj3ZaJM0dw5DoTPSMk27YrHvGFNoI9MLXzxHOJWo0x2dU5Ofc/vMmEXv9FsCJu7PNSpAx18fxRIoaTvX9CFOn/lzHUdEBEGXbzzPsVAgfEQWAUFbU/Gf//Rn74U9A5n/R3/4B42G63TRmhafzdJDiZ9OIGk8XMk0HcBtPP/6V78MUzy8dz/x5Hbi/tdlH+Jr0n/wve+XZ48fZ/HGzvZ2WVtfC0PJHMcnJ94xmjOlDRlddzLJBhRYArG5g+IM7jjO4xzMvrK6ntJ5bk7tuldrXs7ggMMd0SIzUzPl57/6VXn8wdPsESZpEoHhGRLTjoSAEE3iSWTNqTBBQofE9FVrMT8JrjXNgL+lgY6ajp7t09mbnZupitfystyGaRJCDPcpVnGYBlIPHWcTPav6Rtv5zQUZVZjQ6I9tr6yD5t75EtdDtK5b8TXEwjK+bQ/z8ZLpFWgbq8aUQaqwIfj94rz8+hc/zaYRcAfcBmPCpJf2ZRYnfnapXE5Mp6wioJa+VdXyDP8ayXOVlH6DjnmcUzS6jKnyyyITmR7G9bkyu+NfRW5sT6XBA8ly3Glp6UzfhDxCH9vueaYo69O59ZX+ZCa78CG0GDqyhmYVBi0JnczYGY723Xv1rYGbg5sK3wOGD2J+KfTeQ1NkAzKhY30WBwT6+bLQkdPmmniZJw6x1QfojIPeQFhSo4fGnqO9Hah5y15DzA+dGFtcTmqz+3r5WUKb+qzmNQty93CvvN7eiiNoSsMqmnd1eS2JZ4+ffFjuuX4Y7XR5cYuWFQ/eROPube3wzFJ+70c/Lv/0n/2zlFf8F//8/yzNJOEhrNzPtbpfwxDarvaQqP4da5DPlVN2RZ8DU7imgkWeg5nmd829Wsp1DbKO+scZWZ3PQD8ggYLioEb78dKBriCVMXSe4zNyH59VDW4iGf7H82zzOVbylk6p8R3g7LAiC8j4MFvqowI7wnD8JlNa5MuIkKve3gDTrOHf4r47PazI0GS5qIHlp1AUiZapVbXi+AIoGpWZoV5ppRZX4ILhgaSBKTCfz1Djy+yOra88/+6w7UJehdDoEZ/CtDKn99CaOAvuNfofvnuNsFnGdUIrhX2xllp/q3z0aeOYiA6SN6ZcXUNTmFJoztdRApXwDz4GnuGNssEvA6TmNXsvkzunJ2XnGPy7t1m+2n5bWsASPfsGjOxUv1EdB0qNcIG0SiBX+0tUJVmN+eDBg7K3v58FEetr69GCWd4GQbzmGNjwZnOrPH/1qmwdHJYTfQoYoYdAbR8clK9evypfvHxRDk6O42sc7R3BECPlu59+t/zoBz9KFmp9fr78w3/wD8ubt2/Kr55/GdMtdFNbOY9g5EEhiJZVk9z9k3iBEAyGfGiRLlOwJb5UkcShzR3jKhSQJ/erIh7el+/vINTXLweOczyvsjIKmo9hsKISfefxeQpWit9UBKlH5PNyHZoPAYJbOL0PyxQCoUXFQCoFcbV5RC++/IJr0LKTbnwxES16ABTbOzosewd7+B0d+gbe5lotO8OWpyussXAIlrlHjqUztUlQA4ppIXLcMb7v/Ze3yG3ufrOffRxugCCrAHlWH5ap9X2pdDwCr3we46VlS4U76NyHPN7HfnJJlIwZnclaVRC1AHx2lKT/oGMg89vpSWPSaOthBsYw1km7VTZ3d8tXb1+XV1ubZf/4OKv1dcjqmHQxrsR2dk7GaQF9hDINGFHNUjFZKQ827qWW5ucvnqOlJlP30S04HQS6Um6vwKrc682btziYr8r23m55t7VVXr95U168+Krs7O4FNyvxrif45OOPy+/97o/LPfwNZ2qhDYw0XJ4++aA8e/as/Plf/kUmz2QUTbgErNYRy4Rqk4o5Qy48yGiUW7RcmNNiUhbcUhFUliHOVn5zcD3XEfHFf/zNqWmDh9d7nxRj4rNau/+jDOwnnVZNeFX7R/HixY2k+fk1voG/c1OXF1aWx/Zq/T23ghcOvM+KJeG6Ixx+F6Dcf/g0C4GGgTqppGb/aYO8oaDapzARzCOT+1KZJREQfG9SoLWXfGnFFAoLhoXJeJ7vf/Pl4b3U5v3v7K791FL5feUXVNbKdxke9k0ukYdtFA5aUc7rhT39I9eZAUAbfI4p5qaBG9lSOTiuCkroPuAYrPm5VkdRLs7Gv2hYoZAXmfej+XWH78+e/7o8f/OqtE0jaDfjBPpg62DGZKFZZsHAyWiE0NeXJp2Nl8f3HpT9o6PyqxdfluXVlezoJ8wSDvhuRCSO49Fx2d/bK5tv35Zdo0bdrqGkFJn6Fkz/wx/8IBNXElAt/vUsK1pT4f3dH/xOtsr8s7/4i9KhjS7IULPrbIoVgxNpVxUf5nodJj4L9xLCw+SanKf2lxkra2EI2BeamXtWJTaEQBK+gkLOdPqdTJ/z+dv2RZujzaroWHWdz3PhStqfPkDvc3P4ewYiY0llGKs6jBpiVUUbOuXac/wCSxw6Tlo3rUqn0yvv3m6VxmwjgYMH9x6XRWCjW7fO1fBLePk527eidFxPobZ1Jtj0EvfgDaTxnwwt84YBZXaEhrZHmPnG6JivjJ3CyPMrq2bIuGJEaSFDBf9zkZGcCeCQs8t+b9+9nzQ3WOL4OS6Zi4DZ1TCu54C9GbuIEZf5dJMnha7cw7E6vyiX0CLFFnj2oGOgw/v4u99qLCyvJIQlxhOT2lAxmgRx4FyM8WbzbXmLFfjq9VelgxV4hqaZ5hpnGt+gqR34b3/8aYRBwdGUwXKJb1uL8lfPn8cqLNUXsuOHmxm4Lb5WoiKc6a1mGYqnh1M14P76RnmK8+xkm0IYhqezgSEyEYRwALzewdVSfP75F+UR17jVkCu2JLQEkoQ5V7hiJYUrMGcYnXtwP/uh5p4bq5URiCzTVoqA5/FK/jz3yeDzHqbnmgri0C7+VmAcXNsjHa1Q4bOljdcoeLbd9F3TDkznNYhweHJYOtdtHGEa6YBz/RSKRx9EWirE3lcnT1Z19lYm2HyHVcZaLiwuqYYzyedGe273ZI0d8bt+gTH/qUkzd3FwOa8fmenDL5lercuw59kyocytIESz+lnGhC6BGX7He/wmaJDfbB9Mn37yym98p3WTdhEIcLu+2JabYNP3OMIIuW1ybHJf3uLch39ond9xVLTXVzjLZF72LzOaBv1e/uKz/7BoT21xoWF9yuRu8MItSVjuCkZ0nalEtiOnrVbZ3tkur9D+evEP1+7FQTLio6a+wMn6Fk6u4+d3XqdTo0adwgLIQL/+4nlm9yyF6O7u5ptn8Qe/SXCXC9bAmmsMpiu4FiyjDQFkch1qmSbprnQ4EyLc22JKbnTsvk7miXz2+eeZiFtZWsxSRydlOskXpz3cQy3reS5nPOPdujZaAn+zisPELQNCm1K12rwTicw1yTi8+yw8qtpR3U8mzt98Nt/Ez64CM2fFrFVzmrzO8/zOPH6vM1s0230egcsvTxlgaYYC4L6mUDiZqFBKHwdfWiqoF9yz3WyX10DDcRjHiaXMqDIuFeSSwXnpjOPISkOFqCpbKFOiPCKMleWsBBw6yLQImIIprVNXiN+SqGYboFMUQv5GoGNBuZ7vfK8cWcee33JdNf4R9twXnsK6WijBdrj6z2d6bn7nviqICI7P67cPmri7o9deQRvvb4kbs1LP8BNfffb5f1huz+//53/yeGJuriyvr5WPPvmorKFlZyamaBuai5e5J1Y8cIuiz798Xn7y858m8vCPf/wHaOb1SO1XX36ZZXr/yT/6x0i6zq9T2Zg8vX3Nd2DHDX7EXnmz8zbhTHHh6YmLP6wHicbFGXbL/vrsXGYNs2RNrGjrhS9ojsqWQDe1Qf4TOXPwt9rmGP/h/wL3Hx43yx/9439U7q2sRKOkekTOQ4Pwt5Yo0IbvVUgyhmt8Tbj69oMPyuO1B7kuD1P79LUQRxRROMn/0jhO03Wt3mU0r/W0Ph6tZjj9lb/9js9OkOmQtxC4rZPtcjmCdYIQ/pOJql0Tx6vzq9vkM6SIlj46PELr7yTS1deU/qhWt03St/pKxvcDL+6DiPCX7fU8b0mr7trp76G3H3nXaf2bhwLFw/gPofL+3gPz4b9Yb4nJoZYPzKSd+Rs+CtH4Xov6JfyiY+2iqcT+bf/faKMfRUE2xWuTLg5NHXfPtY8y/wWMr8/4F//7/6Ei//fm9niP9zL/H/zTf/LYLYHc22pufq6sLC6noOu4zgpXJvsOjaIA/PqrL8v//ZN/m0mYH37/B2UZwusYbW1uZYy++8mnebcHfdNq7N+uSTBDji5qsSZPJqKgjZ1fmG+UGRwfw2M+MxwtAfgjtPCda/vvEiGnSWyIUQmq2YRX5SWO8+dffJnEu+99+1ucx8CkD8b1aRmfJabmN7Ovx4flvIMQgL1X6ft3P/l2cTq//7y7Bnz9OYziZ4/+O0f/k6f7IP/dffz6ND/7v4Q/YRYxv8x/2D2CEPRXxoW57L+C8PUkkPCB62Rof9Qi727vAvXcHK5WwRfO00n0XaUR7uHwdjJW1RofX7XNJsm8+YvvvM72VXWHKibrH+l7/wjzw4B3z+qfpsAH9vAuhPVm/fva10T5eJY+3svXL4IynDvJ5Je+JX1T4HgAjI6w0A6Fx2t9vDwUB5r7KERaOi2kVv1nf/YX/0HM/y94vfOLb45vjv+Ij/u8/oTX/2fm/x95/Vb++ub45viP//gpL/3av5X51fo6vd8c3xz/fzr+kNffdHj/vcz/zfHN8ffhePIbz+Wb45vj79nxDfN/c/y9PYQ9zj3pEX9zfHP8PTrKu/8XXL+HCnsXvQw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data:image/png;base64,%20iVBORw0KGgoAAAANSUhEUgAAAL8AAADzCAYAAADXcMcRAAAAAXNSR0IArs4c6QAAAARnQU1BAACxjwv8YQUAAAAJcEhZcwAADsMAAA7DAcdvqGQAAP+lSURBVHhe7P3ZcqzbmqYJDXUul7tLcvXS7Ofq19r9jj5bgsyMtEooM8ygDE7hCrgDjDuAK+AS0uqEE04SCgOsrCAzIiMj9l57tbNTL5fkjXqpnucd8r0DiKXEZh0VuX/Nf3r3N2N83/u14xvjnyilTLM/Yf/99vvtP6XtjeB/wf5tPv5++/32n872cvL+ze+332//yW2/B//vt/9kt7/P7fk37P/n+vb32++3/7/Z/in7/6C+zfby7wP//5b9f8f+83z6/fb77b//279j/1+z/2/yqW4/CH61//+J/Y1f/H77/fbf481M5r9gV+v//wz+/8Pc3NyL2UajNGZny8zMdJmYmCgTkxNlcnKqlLuJcn1zXa6ur8r15WW5K7fl7u6uTExNlFsiianpqTI9M8P3nMN5ndZcmZme5vjLcnFxyet1ub255bfJ+F45/5adD9c3N2WSN+ZgC9/xY7ZJ7u39yxT3v70rN/x2wz29wBTfT3G/SX9ju+EeE1c3ZXZuLp/PBsNydn6d9jRas2V2tkn7prmM17nmutNlkjbf3N6Um6urcjE6K51Om2tOlvOz83LFtbz/UnMu5/S43hWvLY5ZXV8vzemZ8vWXX5Yr2z49Sbvo2w1tu76jX/SOz5PQwd56Pg3OZ369799dmZ1vle7yYjk/6ZdBb1QeP1ovP/38k7KzvV3+w1fflSF9as01SnuxQx/moHWjjAYX5Ww4KDfw4Y7fK7m4NjyYnJquvKNtk37BdnNzWaburotUuqZdl9c3ad/EBC2Br1NTM/Cu0nGa99PwTJrfyi9pTj+urq7p1g03so/wH3p5Lfs1wW737NId15y8mwxf8yV8sh2TXpO2FbHCTxxW+SptoJ/7Hdef9BxP8n/eT0EvsXENj4JBt/vzcpj3pR13/H7LhcXd5eXld/zyv2T//wK/V+iyaxLGm/6+J/xPOgudbmOmUWYQgOmAysb4P0Sw0wL/FqJP0kmA4818P92YKc1WqzTbc6Xh+5mp0pmbKXOzdJiGXV6dQyjaS8On+W2Ka09CCAXmLp0pZYbXOc5tAD6JqGDZ0QmIN8Wxs7P81qRtvArQSa/jDvC8Fk2ByaU0AJnvDe0nG80y026Vufk2YOVcwK/QNDjH9hbApEDfsjfbzQDx6vwSAl4BIAQY4NnHc/vt9Wlva6Fdnj59XNbXV8rR8WGZBZStxXkAgaABrCra3r62exIBbXRmud9sACr8PWRmbrZsPXtUlpe75fy0Xy4QuLnmbHmyuVpmyzVdvynHZxcIJ3Th2NlOq0zPNgLiq4ur0LByf6I0Z6F7s1kaCL7gn52DFwj77MyseEt/4RbqpmLHfYLzZ8Jr2kUbBf0UfZ6CflMAdWqi8neCPvu7/J5SWDjXfnFndvrntTgugu65dJKz8p1tnPE8wc+ugLn7u8dLiJwDX6a50IzCy71qv6pydZPuTZSQirLeh/blXvXedwolx9nni8uLY97+l+wq+b/r8//vqzr4gU3GthY6EGISoKPlkXAkqVxdXqAx0Ia3VeM3YFITDTgHsNrt+exNCD7bhEE0Xm16cc7xnHvJNYSCkm9Db7juDdbA60jYGZjVBkBtmDsLuO2odKHrCBpaB2shsJR+jAadV7tAdj7fqf3UUBeAhHvd8vni/CKWqLO8gIZeLEsLXHeCeyEZ9qvB6yzEbkAoLYdar7PAsVtruaeEnIa5C61maQGei6vbcsY9JqQ058/Q91mEnAYA+lZZf7xRFua7fIRRQRd9RYhnEJxZjm115pCxaYTsKvduCmCAsLS5UjaebkZxKHwK8cXVJVq9Xw6PT7CCU+XFxnJZbPO72po23dqPWWlZASz9W/MLZXF5uXQWl7gf4J9BCOhTA2Fv0M9Z6K42vtIqgR7BY1/kx7QaHwUxiRDc0u5rfr/1d+gbhSLSRZVg5Pc7+4YATMZqVgDWjd/hyzQNm4RJfq3GF/xaWzGh0lIAVFgqQRXqrdqe9yrLFoI7w3G3anHoUa28HLENE7GwblGGnFOFtFo8PQyt9txcM8f80DZu7d+72dAGxNZNmJi8xfyP0ohptMMEQLhRaqfVLAtlfn4Jpi/S6BbaYBpAY57QmjeX1wjKbekB/uOzs3IJISVaiBFNzX2yq82nSxvA2/AmQiBBrumwro3MnfEcOu55ILJc0pYLQK4F0qJM8hnpLHfc8+5S88gV0JgzEKUhobneFGa/wekN/rvVanHOrFYKazCNBWkD4NVHawhDg98mAGunLHcX0IjNcsb1bgClGpeL8jpTltdWS2dpsRS+s537ewdl9927YGSR79dxiT759KOytrEaIVYJqNXpbmhwTTu1YFtPtsra2gZCww8wu4GA0HX9FCzNdfl+/6g0ANqHj1fLVneuzN1r5dkO4EaobqHxbKtTuqvrZXl9s3RX1kp7fj4AmuY8aVDiqqA4EKpYbG5gG6bh5YzCP9tCQFBkWPoZ3Z978HKjCmYBFvCJP+9fQX+ngpKR4025gla6L/JtWqXGcbZFAahA5VxdXvYZaNfgnnO0ocXepA0qD10teRt3ut42rwqtro03yvfs4sKfZhBy3dAVaKn1emh7EPwXgFV/+G4KAHLlSV2Ytv4m2hOQz7XQ8Gp5NPzUJOaJg65Gl+V8iH99fFoGRydl1B/h33M+6vcMv/lCzYzGEpRKfJiDkGnuZI7mrgUxNIdngPjiAi3Ln+ZThsyhzZoAUmZxAVqpZRDW+oP6sVgTQUp71aLzHKs/fo0FuGRHZ6Zvt1ox3S+YOgHhJwBTYwYNj8UR+Df46k3A0O4swJRW2j24ukjMopUKENhb0GMOGnCBcs71BycnYVgbDdxFA9O1cqvVG57le5mK81HoNYpButxiaeYB7Gos5gWujXxdxf2ZQgP3esfxiQcA6d3xIPTYxOefB9CzHNeEwXPzaGvAJD3nsVotrtNAQWn21dbRqvDx6pw4BauoRZEK0cDwTlpOTqFs6IOb1GzGKsoSAMhujKbV1dXQHZlm1ypzIuAUdtUKyIsxItHZ0dy5mVqb82/BwBX0uEEBzEgLeIijVWaxHnMQ6w6+GJ8NwZCKza1yjFcuixxEaDWrct9dy3SjoIHB9fWNsrSI5eU744OHtgfBf0UARb+jGXRr2p3FMKgFwTqd+bLYXSpLMFjf9A4zPkRYRudnBIvn5fIMIeCzxL7DZ54AmQa4EvGSXaEyCBT4szBKz26Cxjb5PA1BDFiuOEdtquJpoGVnmmiPFkBVywBOfoy03yBcV1cEbxDWXQItzHfKCj67LsUZbRrRpmuvBVMndJ0AIuJXrvh8jTCqoQzK53FhLgHq7SUXoR0yQIs1oM2T98FgNBi/JVDk/re0pQ/DFBg5ZbDuPQ93d3BbjstJ7wDaDO6BoQuJxYI+4sKYZ36pDeMmSv/4uBwfHAbIWwS765vLMfULbawS17yAHv0zXDkE4JZ2raH1V6HL6lK3zCMsc3MqI1xNYoK5JgIwDfjp6wUW+2I0UJtxzxrcz/J7u9NFSBejxKYRtNDynu5qbfsoiD1nbIEFu+6KseA0CkkXaaqB2+f3KAMFIEGzAqJwsAl6RfAaxXEFFtTod7yfRqpxfqKIri6GZYSLN6KdZxfwivtzNyCO6uM+MshXm1QTH2larIKBuBh9/ORJWVtd4fpXpd8/KWf0+6HtQfBXAeP23KmJDzaHxjcKv4SxN3QC9qdTN2hx2FFucI2AdfzxZG4EJa7P9TmmCy0+ib88ARMlziTm6Yb3WoVrfru9uMUlMcOD9APqW8A8PYkppFOTaCSl3iDzio6ejUZoBzQp51xfcH8UhO9vub7++9Ii7hcCOeTeR6doEYB2AwPVDl5bq+AWfxf/9xJi6QbMtohP+P6c864ucDfQTiNAO0JTYfbKFNecaCCYCIuCew1IZGx7jtjIQBofU604ozvovaCBAecdAhb/WAtF+23HNecZyLfQ2m3igNHgtOxtvyunJ/1yLtgmrlAE3Iv3KwTILQCnr76AcBo7nA7Py9FAOozKJkLwo+cbBMcbBNJziVFsl+0/Gw3L+QBrdN5Pm0FOAuHOAjTCOrVwlWZNBHB9wWTbdFnHPnayYb7y2V2lZQwnj40brgGyUhPL/Xe2Gdq+2u1iSdsVpQoRfVdrSwMuDM8uACjW7HxYLrVICgY/acEUJIPqZIfu9wTYcZvYQ8/KSGn8FOA/f/YMNN6VHtZ3MOjjAV/k9x/aHgS/N7iDGJrqhkxF4U5Pcnm0/A0CcNnvlzMkbHRySgeQMkAx3TRGMKhRNGsnoVY0V3OqUdoEYDNoHmQFgNyV8xGuQh+QDXApAPK5btMIAkPTuVkCX9wc05J3mLQ7zo+fD1MvAShXiDaAnKGv2n4RP/cSs37U65XTAYQVaDJO6aEd0Tr2iXvPcW4HF2eK36a49jSackBfrtEYt5f079IYB3GAGfrgEl2XKoDAwiC5ogUtiDvIdWajDXU/7LtCMlEGCP7oDOE26mYTJDNcS4unu6AWE3AnuInHR0dJI6pgL1AIZnlQlfj6CMksgkP75wm8Be8V553Rr92jXumd9mnibdlo35UnLVyWu4syOj0o/aMD6Arocdf0kU1l3sHHhjTFbW24Y3Xj/mS/19a0kaNRNArpvdKg7dH+9B+qQwvcFNoxC49UjlUDa/g8UoBDa86bazYjsOLHPnttSXHJdc/p2wVaXkGTgUl783vAH1xzrSo3wWJ2hcLfUAT+aPs3NjfLEoJ2jiCdAvwTeHhp3CchH9gqR35gS3pT7Q3YBPwMJnrGgI/TbnCJRsfcaG+/nOxDZG54g/ROAfhkf+iwmQ3TcnZaqY33CXNvYw3wwQUx15HR+veD4QhzNUAYACAMM64VcHaSkFfkoIXsN9qLILHJfcycgLj0xMzRce8UP3lQznFbqgnmJxhrKk9LFY0jECDgHUANfqH9HO6DrsGI8xuY5OYUPiTMvuQAc+A3t5cI3DCKYPKWa/Gqn+o9L6+whNfnHI9AQPBrvjP3bV+T7uS2xh0tgNtEOWidZolH9JknEbozXJn+Kf0+wTXhGhO09xozN03D2mg1wdec08dG87facTkEwSL+/e10uwzupsvro3755tvtcvD6VWnenJbODArqchgXIBklg0iEewpFMmXCQoBFA1WtaubLPX48aDOPL/j5MZk7Y5u28Z7CYlYIeio0fo6wc7WxhhasanldnFmOWSDuWrxXTAtYnDZuHLeN9eOwnK9CQXwipMnwyCPof895+mtKsyLB68/Sp4XuIvtCslmnuIyvXn1fDhF4rbyC5NEPbSLrB/P8CwudbvoFITL4ACFtrelOXQEDPBmt+VHjzSDlbcyobsCs2k3AQdAJ3QQardbw+BsZrLagW2piAaN/6Xc3uB+XgE/pNkOjqXYgBjZFS0aD0ZZE9xxj2lMAakodiIrm5LhJglfz1GkDWketYapvinZem42CYHCPq0IEIrvm3Ew53t0vZ4BwljabdjM2oZG5r8wwiGooTdxDP1X6NvSvEfKba7XtEOEd0serMkV7kkKdngUgphkNqrkufRZI89BJZdIAzFf00fjqjPONiRzAMricItbY4Npq5EOs4QhX7PFalz5ellP8/qXNJ7iMd2WRAK+PK7i33yt7h8fxnzstFFWASDCJhr7DzZzA3VQJmP0xdhHESdm6QUuzIxEAvnOAa852EhMY5zkGYCbKDM20VhAh0efXUdUVlk8zCLJu37WDhtBNV0rldYH7oXYX4AbeQtL4T6XjVq0GCFEA3EVG2m6un/vYLtrkOVy2LK6slg8//0lZ31jHrSaeGw7KEPduQJBsoKzgiQ1fURw/mOd/EPzN5nRXKYom41Vwuak5DV4M1szFtwicukurZXVlrXSRbKV9QoYayKDBzaho6iSKqDZwXlrZLB0Ie8V3WhUlW5BIrEnz3+bG70Gn9k3gAwFiygCXwnhzyW8IYojCXnPK7PjlYSL3jIih5hWCuTncEjTVldTnek2OddBlaWkxwdHhAW6HTGE3UDd/3ELzRv65r8Sa4VoKrH2zzVO4I1PQYIb3umNankl8e0FXgzV+N27RJQJsBpeLnaXQyIEa3pTzO+MnYg0YN6WgYCFOe/1ygRV0fMHzjgYEupi9Z1sb5QgrO0AhzC8vlyExwvxCmyBxUI6ODgmwUUi4BMJkitdGs02Mo3WsqVjpEZ85dDbL5iAfAmzcov+PNfX9wsJSWVhcKvOdhWSNTCHS9eAgvrt943qOLOuvy48VNPuzrTUUkz2vg0yCcYhgerxjLiorsSGffid41f3zumobx1sEve5krAzH5o4cY9s2N7fKo8dPoPNdGeIlnJwclzOureIwUK6KtfKMuOz9BrkucE/Ozi7wpXBN8F1nMJvNuXmIvVSWVwH6ynJZXFoqqxsbacyW+eX2QrSeadJzpNLGKLlzmDoHgxwU0uc0gHagQwLBibgyElcizAGUlpaDzjmgpv8okzL6xy6gtEAC3ldViMTlVBgpntAYfCD+xvWAERB8GiHiJ87lmkk9EqPgb7YymDZbTgQ+gFKw+/x2gWAlu4BWS04ehqplzgHkNedrRXS9MoxOEyb4PO5HslH0+Y7Pt+x+r9C1WgsI2nrGQ+I+6ILoSiKsBtKTWKA2dLmE5lfEQH1ioHfHWJPROW2/Ll0C30ePN7nedAA1GqcEAd8MsdQcQFe4pniFW6WeZbtoJ20MIJLOVIyFZwXoyupKWV/bKMvLa2Vt7XF5/PhF2dp6XNZW6oBdp21GqAPwWnRLpcK59PsMOgyGp7FEXtzBSt3epcWFKEFBbJyQ2AEgmlhQSEBlgL3QapWVpW55srXJ/VcRtBZCN4/3wOviYgYbjUUsZWh35tOmJwS2JjOuRoD+cJ/AdpCsna5iLD70dzfL50jxQ9uDmh/Qovk1R3X0cGEeTQAx9P3UWub31RAdCNPis/7Y6TEB2NF+OT4lBgB0mnsHX0zDmVprIrk2zOD4ylHiG7QB2iR2CpCoTc3zNzlvnGlQhU+gATIwQsOmFAZMsO2S6L7q9uiuGmcrKHyBv42AaKoVDK6hG3XNd8PBGXHMRSzNkw8/SByxv7sbP/3i9CwaZQ5GTKH1OTFCZeAr4E2pKaQzbXxdrmkTFrpLiSsusIzHB4DhkjbTH9OH0bIwYxbNOTsHHWY7uf4Z8cVlSkOuOe8MpdAok/j5lwPcyT4Btxih5dKmScc60H8ZH/fxo83y9at3ZQ8Loy9+gaAuoITmUDrX5wTECFZiLANkLND1ja6kPDQPrjtTXZaZBjEZgiao57HEgryrpmf3O0skHFfRimnv1cq3WOgOMcvqYgegwz8IJw3MmtVskK4tfeD78wto6aAox81AM/38c4QlFpR2jLNHanitYCw3fGqqFLivSqAFVmbwANT0z1++jHsnn497PQQPS310RP+wIgg+t01NVmKEewXp9Ykp30/zm40w+m+3m6XTwfShUdGbMOw2o5vzSHcHUweZw8xjgH+ANJ72+3RwKtLrIFGTxunTGwt0u6sBxcXleXbdqmk1NVpPhS7jknaDSdOALxYDSZdI0fAExqjnWAMJqSn3T0AZUjfQpPQd14Qdrt1CFdPv+u8OVGnNBLmMkklXZ8YMCgnHADxdqM58Gy24GG3qufrk+pxtNKpaqUXwNsF9jET0S00pDh1HiCGCsZyjf03AQ/sEn26IwMN1oI3nF2dYl5Ny0j+CBgOEEGUgozDduk4GyKqlO2h2xkWPaNel9Tvc6ySpW96jDG6waroB05NYUMsv5ufgk+nLefiGnw8NpaMKpck9BJQgdG8Ra8yyq8QcONQFXVpewTItsS+zryBIC9H2Wmg1sNksXcV5PlunlfEehM4UeDJYKBPhN8Jqmra8oM1iaHEBhcm9BGUyPTDmnN/7w7OyD4Bfv3tX9g8OosX7KM3h6Uk5H52Fnwto/C44Mk7RZTrGxTk42Gc/jIDZR60saIfvKEfal5oghMb3D20Pav5GY6o7CwDnMWNKXZOA1syHilUN0oQgDTpyiYtz1DsqPXZNm+UCy6uYMcyW/tf1XQ2KRYVBL2/gdQ2SHDHVB/Q4/fIWjbb+JG4E+y3fZ1RQl8S4AwBfEuzFv+O7ej1HiglaG+Z8OecG/xJguIM2ABDaxGpcJU7Q0vgF4EKDnA/7ELxfbvltlrhgdW05mZxzgtBzrFPiHq4pGAUgLYk5VyVaO2MLHNQyezU4IeDi+5hrjndcwdcZAKblKli6q/N+OTH3zt8iAayj5icHx6V/2I+FcEBPemDMaeddBF9ro3WdwYJuHw1ilRpzTZiMMBIgN9D0+tRopgi27qM8Uot6HYFrGwxczetb96Og6NJojTudDooKn5/r6mfX6k7Vmpvt0ArdltOTg9LvHcCTywhTF6FJXRVKqDGj9RekF/AI63pN3OQ1oPMAjFygdLyUpPO68ckR+t8OaPGf+9hFyngD9JNfA5TF0eFBFKxVwTQHYUI8omTEFvyR8JwfdxU+iRFo8n6aXyLM44Ot4I8tE1wtIAQS2orKBDv4zPrBNmzQJ+i4GEVzL6+s4EduwJAWDcH80Ak1tbKm9tN9Wu5ulDm00ww+6MQdZphOdBCaNmbPrIEm/wo34Pz8uoyIOWqJhDlxAEwnTQXCi2j5ZnMSTUSAhLukMNSsTx2skagOLqkpNS1qHof8JY52zAGzQ7SOAWzTcmG0vq6WBHaQxFSsplbLMSC47iMIjrTKFMO6K/p1enyK/z2I9pt0HAQXYzxYlMCc10tM/hn+8bDfK/3BcbkkyG0v4AahUC7VchMzpQUQOwvLiQ3UlI58m0WzD4JGK6sVdCArQOX3xExIRvLaHOZ9x2lC3YsMutF38/Fqe10lq3Q9WJdEQdEx9Aa+91OCYb4yVtNKLKD4qpVn766VS+IJg34tQHMCLY42Lmjyri4xmtrA1ME5iJwCuVhclRx90McU9OMtVZnuHCeYbVuXOODZ48dldWUJ8I7Kzs7bsv32Le70USzzmC62Wy7UGiVu5zW4VjKC/I1HmH9oe1DzP336tOsAwio+ZbfbRSshxXRKM6+WETgjJNpdaYVqCWg1g176AjNVU5GQK4K0XJYxp7o+LVwIqzHvIIzWxErOjtqMgEqfXaU9ApADgCHwrXOZwiqYMbKc2pKCKYBmSrVtDpxzZN4V319dKgCVwNGAMNFRwEkFAOJoQdQc7mp1gW8gJxBNzQoYSwAGujKAKpFGMiam9QAMhE0shFBZ8qCgmPM2yBuc4stjQTgkx/pGpsuMq2usAxrRoFu3sWmpBt9fnl9BjwXemT3Dz+X+xL8wGu0HI6dxM+cwa1vwYhKNfXA6SjDpOMeMNTnQ8Yr4warZOOi5r6IpqLgmSqFtvIEvrw9NZ7gu/QCIybpwjMrA6/xdYPrdOGbJH/1VMakUBwhw7/iwvHnzuuzu7XJvlAdukL73tS4t/n7O49oCUr/eui2v9/+5xVXhd/cuCnYDr2ENt9N+mHwwA2f8p3BYQRqrlHZXJqqceBfBt2gvSQj+NPmj4fD9Up2ffPwx7hY+HY1Sw6rl1XLuJ/j1I4Tg3NFDG8UxVvg5kloDWIAJMRyYgaLF8tZFfMh5NEMHM2sq00ZqLZRUXYOkwLix7gFXwLfF14Wo5se9vqBTkwqm6WmC0qalrxIDvxqmJ0Dm9UarwPkcnt8kuObeV7UiF6E/VSjijvHe0oS5Fm4c3zkCfdIfxFT7m2k+mWpZg6UD0DppVoGkK3SNlbH95vfPhxcRwpheGpB0HufeGdyiJSenuRfBtHGNwaqpYP3WxcWVWEABxpfFcuc7BH2IX6wy6OJCrqysc+xsGeo9hPnEOFgMwXN5g1thQInWcBykZl50y6qbM9c0jTkXHtkg4xzHR+yLJHDTmvlBOis8EQT+qW3loX2EIEk+KDzv3r4qh/sHibuuEFRjKStBb+iTGSDb6CXCfxSnVZuOCpto8NoBKcfoatXR4tlkezq8N5s1HOE2NQnGl9eSGdMqOWZkeyOY0F9hkN7VRVLRQmd5LJ445r3B/+zJo64EPDsbYtYx7QDitI+2N2iEHtbfK2NwJ76XKafqamiaGgRMmEAupLVQC1ouq8nSBVLbDkdcczioUg3RDIrVFNONNkCbis89FqSYUsCggKjNm7MTaEu0WK5l/CBpEAIO56swR855rFpC4tuGcfkAMXYE00EfX3VZ1BazgMMBp9PBiMAMf5t+WB16qbXhevqwV7oYSIPWyNuoebxXn7jB32SIwqYFVMD8TSYrOFWTAxCCNVOFTsKZJm5YWlmD6fOliSvYhW6LC+2yhvvYQFGsr66Vzz77Ea7nKsE317ibxjVYijWTphHYxAkoDAJiXY4UsEFPwW9AK/BjPWmb39vklHwLQt5LE2loX9yvoYElHAEVndTSXSMsDlA690H+yjvHFhRzM2FaIuNAU9wZ25En9NtX3T4IEwWUQJT7GZR2camWusucr0WyHXcpQhwA/EnimbWtl6kclpsOPApwr6fyyuAl1/NHlYjKx83r28dcazh6P/DPL7S6mtJzpHBggZTAQfMohc74kZiazBQ+6burtbihAZppKgM00XFxqetijlfTj99MsNe38AgXQJPoiGdzFnPP+QrRZGMOzU8wyu8pL0hnuDTvrcGf4n6OA1iTYwCrIE5bf4vdsEzYYFShU2AyeAZg/TXBstfjvd8JzEy1M73CP4vcoGyyCBbd8S9Mlbrm/81SJQBD+O9okOBL3pr3WpQrAnH98gWFHjooCPrGDr8LeCssrSm6xZp5DX3pTz/9rLx88VF5+uQZoF8qCzC628W3BwzrANxShC5C0MXXtldmSRpYVEFoxanuiGnCzkKLe3cAnqXblhXYPyw2fLGd8qqWmcAnBFfaaBri8th3ekln+Ae/co3q2mpNLo3t0OS6NvLBxIT8N944P7ca85TrWiLiYJ+WjoPY4+7QBtunJVaRCEwFU6VqqlUFGct1gRvNvUyHmjxIKhZruICL3LDwTuHgnPOLYTBlAG+bY7lhnsA3SK5uXjP9kvaj0XuCf2Zm2t/i1shsrlxm0GZKpPluMwncxSMCeKXeTs3Ryer3T6ZE1Qq7VAIS/aeKDyk17dVJ4LsSzaSf67UchFHrn6F5dKuUdG4beirhHIGpB9Qcqz/ukL8ddaRZ4Trnc8w1x8hgNb7D/FLKMgn9Qu+d2hoaa+vVKglQBb6A5XMVOE5CkNziCiANWqKxW6P5ViPW42AmfVbTDrCQQwdfONb7aIqHp6cAyuI9MzITGS/5+MNPUvXouIdaTC17DdBO8KWHJyfl6qyfALVJoLmx+Tjtm19aBvQ3WE1r+8+TPrb8YQYraA2PbqWpT2mhlVWxzAKkaGGVkw2VfvBL4Yi7SV8U4ms1u/1j971lCWrxoZYfBagAKDOSl8ujcJrJy49G/fDWvqrwMiEF2lTFI53VwvAJWklP5UNrpXB4zeOTHrwe5Zp1cMr4DuHSPSZOsbzCEg2zSFaATqv8Wgb/1ghpTWm3PEIoFLAMxoEJha7f778f+PGDu960zglVatGgNMr8dzWfaA0OnJnCpeFKs/xX3Ql9M9wWNJPDzr5eW3eMPrdzZjM6C0sZAzAQTplyjsMVgOjWc8vcSwIn0Wl2aRq/23Y4+DWL0JlBMuUpEJwJ5JwCNbtaW3CpTQxe1e7eUwY79S0E4p6W3AoAfXYBnLkAXOuS9wqPwp5AivsnkMaXrr4wWp5j1KKCXzequhZNAD9Mnrq6fmq6qhzMGMlowavPbYrxQ4C/vLpS9vd3ogxs1wWW7s2bt5mM4Sj4JfGQLsbC0ipu0XoFKW0z+0ULyyrndwCB97Oi1fZuv92BD5Yj6M5ZIjBbFrtd+kGMAY09T5r6ObU5CgTX1HIlYAT4CoD+u66p2riPyzsE4OEH50tPZ96FflxODFzxW//0OLQ01gnPvH6kxSDYUWCBbwrWdCiamu9STg7q77C6ulJNYq/wij7pOpqhclBVvHkP65YcvTd7JdDDJ1vFf8YdKl0rgW2bqfRjZwO9D/gtbHMQRH9R7WIv1HJVY9QoXj/MOwcwEi+FaXYIYuKP6Fe6xadHu80Ckozyms4EGGqvI8tQJfA58QSf9SXPeX+LNpnkvplLgJS3GrhHCJ52Ojl+drVYhwCyNYcQcU9dM78zeyPQ6jzRmqHQ/5dIAjou0bSl0gaqtJvzsgIBey2B1mcF7txC0Mogr6tQmW60PMFzZbZuzvHxcUyyTJpBScg0XT8F1cExGbmw1C2Pth6VZV43NjbKxx99gp88UzbXN2M1nj95zvutMHuWALXbXYyGsxR5Y/NJOTw8zH0mJnU3J9GwBLDcT6Vghaf0aBkv0SbdSt0UB6r0f830aHkEqv0zvrGt0qLaPoQT+unm6j/XQUjrZer7M6yQWtqxAxMW1gNpIRRYJy05XtK71+DOT65ZQa3GKG6McVTGdu7vrxvpzU1960VE43PtuHHQXeGQ3klrCuQIpxmtM9qN1YKuKmTPkwboO9B5hyV0XkWL47kPLvbR4eH7gb+7uITmb4VxkSTBAQiUNd0Ob5iMDcTRfz+/gggQz8yIQbD+tFrWj2oTA10dDYls5aazvkYQbThkx7RKZNN73sNj1LUzs62yuFiDO020gFTrCzovrI8534ZAuFwo7hqXAFxjAN0bJ67MAI4MBKEJy51uizqcHyC2LaqTUmosoHBwE3YF2+CStrAnqPWVPq0sr4foMilBOj/pq84D1NXlFe7V4XSEhOubBlURLC8tlOdPnydQ/eJHPyn/4n/4z8qjR1vli89+XJ7y/TLuTEZTAdU8Zn5jfT0CpCbTcmr+lXVLvq+v7hCauWhfQSGQY9EAkW6OAap0OemfAIzq3liCMotWtf26NMY3SUPCV2mplk/QKP/yXu1v0OsYi8WDxl64nPBBBWjd/MHBdjnt98pJ76icnPaSmWvS5gUCcy2WdVmJDwnkne1l1W8tD9H0mIGDp4I7yqkqUxVUFJDgpx+Oz/A1vLCfKl8EJvGMFnQ+tM5od/CiO4w3wgnS3D70Dg/eD/yLS8vR/ONqS4kmkfUPM5BgDQENsmGGNAa+Ykdg1JlBsoUGK8nRBh6uX30VhoYICEM1r2c5vtPpAqB1mF4HmzKhmjZwy9yfrwLEc7USjIFUBFq1BscRXbWKbbKoScb6SebLlFgqrFL8Wu/s7xA2FsQLZ9Nlo9VeJ5LAN74E/LxqAWBQattp20J7Gb99KVmLZQI0g7O1VbX6x+XzTz4vG2sb5aMPPyyfffJJ+cXPf1H+yT/6p+XHX/wIWkBHmKNgqSGtg9Jn//jjjxCKRwj8YgaWnCoqfebaiyl9UBHUzE61Ysnht9uJIcxr67Y4JqOFchaX7dElcuqkfOkucR2rMNW8XEBlIl3rgN457xVWLXdVVr5GWGCVHkAbAYfD+U4LrmIZ9PtYpP3QeWltszx+/kHpLq9xv0ZZw2LNLyHIuHoqKIFqfKOC0ip7jrvukC6M+Mq972lvP9ToWjoteIu+1nOmUlPVhi42zpIRVwZx/oTn2zfbf3iw/37gX11b72qOdXl0W6pPaF0MIAcMph4FjQ03nag50hw67dBGq/XnkGwDITWtmsaGOkKrVp2bs6a95nx1bR49flFePv+krGP6Ha01S5RBIQDqpGuH1HVXxOUIS2EKVjNs5sG4wSyPS3qkPojvuKFYhtgVLMlrK0WRIAQE8Hu830ca7gElyL3nWAj8Tm0q45ZX18vnn/+0fPbpjwlYPytryxsBexOQffjyw/Lpx5/y/ceA/1MsxFrZws35ArB//unn5cnjJwHgwf5+OTo6wo8ewjAD+1FqVt693a6uBnubQFjNpttiYZcduUBBmB2xT4JVd1a/f3NrPTHTKMV6swG/k3Os0zGjEqDRF2MPS7fNpUuHPkG5GjLzmXVVpQOS/luX754YCVb5M/Bcpa/LK6tlnTatrz2CH/DpfAj4+mUF2jx7+XF5/PQl915FcF1CZQWBWYjbKuhVTrX+33QleKG9FQPeyv+MjRA22ivgncrY0HIjaOO5BSpN+dNqL4Ab+sJ5I9qgB2HgrZUSb26H+3vvB/7NrUdd03GaJ4NKwWTzbKDgrgjha7409A0Q8eEUhKQ7mwQfmCWHovX/PVhNa6dm6Yx5YSXYMohnTz8sT568yECOAZvBzfEJABn2I8lqKoHoa2Z+ARy1vuWtCpV1J44yW1yVwJhdX1A3a2LSmVG1jgjKxBJJGgVJraIWVh707X21k1qJTNA2NUFfLNt+9vxFUpIfvfgso7narUUAugYYHLSTAfqcaytrCXYXFufLsydovu4CTGulH06slj6CS4Ar5C6PojukZtSsu21vv8tvpvQs7CL+wmqhle0H11lZXkqcIvidwuf9logltrY2y9bmBp+t9TkvJ/jhsskBJGuGBtDzDJBYPqEy0/X0dzuucJsmbM7Bb7UxmlvaxrVC+Qk8C94sfe7ipnlMskGDXt4/BfgfvIQ2HDN3z/tquY3J6iwwgZpVM+ClJS3GgGaEtICC36boSaiYTCQ4H8HESBZL4LryNbFBFG0jgiO/LIOQtsYsWvbECXx/uL/7fuB/9PhxV2m2Zt8UWoq1uLGpRReX0h2ppk+3yKwKvhi/2ZhqjucTlSsa5vnNQSctCeET8cNMJbzbXYGZBn0GZyWZnqPjA7TjHrEBHYFoCoQTuC1rsARYTSXg9OMDGK4r6cwKyWgFts6RNdVmStKg9jL5/izNd09sYA8jeK8lAwBWgUYA2MalEaura3Efdnf3yuNHT2DaRHn96psU9Ml0K0nNhlgN+mjzUUDYJBjLvN4GASkCmVfa5dIo85juDa5pkGr9yiKCpOuyurqKNmsBrhV8/jViBmjFeSoaFYXuiyldR5wfEy9srK/iMtWA8tHWRtlEQJsA/Ar3JT4650unw8MDhFkf32Cd368A/WgUMCaPjxXRRxekVmAmWMe98fcoOTbB6FiMx3Rw+QTfANDv776L5t/YelqePvsoyss4JdNX6bcMtSDSkniFO8KEsnEEWsHQ+vu96Vmtq8KhihVnjmekZN5SehSAFQIKp56I18gAJv2Sl+f02WoBPQWVZEbK+f69Nf+Llx90DcQWF1cjxRIi+VOJiDldmHcyy1r8dM1P06AGxlj+K5Ez2EAjxJl19BndFCy4RroamnF/X+B8O5902eA0zNonmBoAKE/OshoxdTAQYuqjm3uy1iiRP9phmntntpRt49W5sXHP+axgZrkUXTYlU8DfIzz+fP6rAmFbFaKMEHOvDgT3HEebzc6soOX39nfQqCcRspcffJDMzeeffV4++uCjsg6ATVW6pMu8rgugtmBPbW97HRhSiajVHVWGKlmMCqmDhg1ogZbnvExUR6i0VDI7TFfhcJ4zz8yhz+vLI9CbGwAOgJnd6dMufXpdJvtr7CX4dvd3EdBRAnBjODNyCk0T2p1xvPFPdZcqILUMjrpKXxWUYFKxeD2aRMB7XHa3X6Fte7iCm+XR0w/K6vpGhNdSBWkuQB0kzDgOfUXz3fv10BklZ62VayLFW+B9gmzapfbP8igI2zy0XEAgDdi1JlG005OJkbQeKjWPzzhS5lmfZx5HfoPnvaP3DHi/+NGPsWDr0e5qL90VdyU1E5pbaixrvl3Lx/RlTVep4QS5YDV/K/HcBNbYrF9cOGKMJYDo/q4v2s9czH7p4e6MzgfpUL0GAsBx1tyo0awdwQbku1mJ5+gwFkbtXDW9hPZ+glpcWfthkAugM5qr3ynE2T2E+3OpfCdjcxrHqKUsPWgChsdPngLCRjk9debSFWa8Vf7kT/4MN+hpFINuTSZgALQ2jDbUdlaTk9qdDZYVI7gfyorr6OtWOikI9kMaCPK0ib2WbNsGegqoBYdxkdkW4xk1t785qmtc4FTQrMQGfXTVrtHmjn0IlDaCtLKCy0DbTrMOKKDnWtLEalA1tcJuLODiYwqHpQf2V9bFMsIH6SpNTHvu7b5GARxllbkn+PjLKEEFsFrCmn3R2ugB2MeUV0QgaB8X1UWenKR9El6aAHY9gWQF+axSTK2Pk2vAllZCBZA20D/7IMDdtQC237hQ4UkxJYx0HOHk+D3z/D/56c8BP6YY5mdpQbVXNJB15HNoWGs8nNGlNkPbwjSJrea39sUKS4QfIEWxxRy5KoCaO5kavnd+rT530mn6emhHT7B6M6ANER1SB9Cg0oyEga/g1ycUmO66OVY6Gph5v5Qt669zfa8jkdxkZu6hAPAdOijAq6O9aia0Cr8p5C0CrMeJQ1bLoD9E4y6Vj9Hun3/6afnlz39Rnj5+GuAt4L7MA34X3JqAedeYXvPRljgE8Fxbi6jYm0a0/wIvWSfbwHFxKVUMvJfOblq8WFuAoUDaJuls+033Oii0wP2TxQL8WgVXiFC4HOeQxgaBveMTFJRzX9cD6rrq9GXAlYW27rdkUaCzgMx97oUyA1e2ifeXKJ7jE+vq91K+/OLlR1i5dQQSF4fN422vWz3f62q5FMT62VhMvqgYI6jQwvNMb5pEGVtdYw61ve1C9CJ4fp8UtnTLYbQLgJhE0d83SWJ7nXehMB0fHb0/+J3WprZJh2hwXXAKIkEc3YusqMtOM9Igg1BXDT47tx7eTEKVQCcyZLK6d6BhMeVeKwyvhHINTCeHmIGIzyo0+U1wYD9SGmA2BArF71bTzDUX4lsGwBIViUrxW4inyyXo6zC7AgNp+VyPiVD4q+CE6ck1CzbeWy//CD/W0VjTuh9/+GH5Ea7NB89f4te7ruZaSr2Xuoulwfk3GZQjpoBOXi/0MR4yqEdTw7EwMasc815/Wg1pO6XHeBNkMtdzbEf85HvtqAJSnPzLqDLaW6FRQdh2s2rSxVUjtDq6WVbl6noJBGn/9OmTWK7REOHkz+DUOEKXw2xEBAl6y2/7EjpyXBQU9D/uHWQFOn/f3HpW1jYeV8sBn6WTbc4CBnbLvgDMKhD6//K5JiEEubhQQZg5VPkkN3+LAMiz+/NUBL7KR3njAKN9nTCjyLWkRw2iK/DNRnpv26FQvbfP/+lnP+oa3JiNkQmKmmC1A0q6gJWgjn7G1Oiz0aFUf546SmsQ4n6R0Vc1oMBIMKxPKShyBf63g/caOktd8Jd0m1qATQbXEcda6+Mkd9OLtksQO2Lo8WrTZIfuz9XvV4KAJ3eq7oQgVVN6bxeWCpO5qBkqi7OWiHE21rf4Ds3L77/82c/LyxcvMsl6BV/ecgFLjBswyLV+XCzJjIigNRbSDdQ66qMbtOmSOVIp8x111kIl8OMc26RwRzvSpwRz9GfM7IxE4yIZIwhW28pVYm3VptJLAbAkWzAo8PJHgMRV5HpNguBFgnFLr91X12qpxAircA5vHFgzW+ZnXR7bo+aMG8iuplabOjd7b/8d7y8JzlEAKAeVYwam+N0OpnguuADi8QJqLl8eKHS1bzk0PJW+grsKSHWVTUgYW8YConCRvAiG19WCzc5q7S2XnwlmLFa0X3VJHIVVVanXcF12d7bfD/wffvRxV5ciq3uhVWxM1mWnETLBkVhvavViirYyDD5Iei1rJRJQOfhg7YpAs3OaY4FvykrgSggzEgoW/9DErtNTJ3FkmBug+rsmTZcHUpQW58n4OsvJblYmqcf9v6ZGq0uRQEgrAoPGwiVTaTgMUMPca3v6ZbrQ60pg56Y+ffas/OEvf5mA1gzOsjU2GVipdTfO3tLaGTTOmYPGBTE1F8sIWLWKAdB9e9Se8CZAcDAmWQn4myCSdjpII5NzDBs/5TgaHyALWF0BkeN1bbe7gpDxD+4T90qweS7dTGZFrc6HuXZ9IMcZbo+TinTX1I6OLGvpFASBpEZWGKWXoDcFPBqdlsODHfh6XOYJQNc3npYu8aABrm1IawNibkX7VAS+M+M21tymu8V9XEzBrXDeexVeI/U67Ombs/uwdLEMtPEKgVMI5xqmh1EoKBP7LG/TP+7v71Vo5DVI4re3b16/H/ifv3jZdWQ09dtNwW+nkGok0+wN/IRp1lJDMEBu0Hp6elJOIdDIARyBSwMEpBpJghj5m0rz4Qmp66CxdtaBHQmn42SH9C1TyGTHNWkA35u5KnE78UZ1JaAg1qRaIDWjPJDQxhPe1++tx4+2xc3KnFbBxbXsh0cJLCsPde90sIxxXjx7WX78xY8DLLWuWt/UpFrOJRo18/ZhDrfIVZp9uIXul0xU80pYuBbGJbZQGBVqLQ8gz6i3ny34471tVgA195n2iRCYvYnwhgYeK+ANws2MaLkMnu+BruBHuBU2zoUf1waF0O4KQb2BvrpKBqSWPljK4EhxLYM+j6Ca7UmpOffVkgdctNEnvxz2dtD8e+nb6vqj+PlmlKRrAnUENEoFmkpf6eBglvdRw+cnfqB30fbunifw5Y+xpPQ3aTEWBmktIgJw6OA9jDEtkbjlt1h2BYqLe459i9WBlrVK9bK8fvXd+4H/6bMXuD2LaAZTVUbmNIgGyHirILk+N6CDENYpjcPhaaoa+64lA3DTYJlKgwJNzjU75DUToALEyhA1n4C/iuYxajcAvrqtExTCCDqo3+6I8RwEUgNq9sbZIq8Ry8Q9futTsytwjlEowNEo/H4LKAV/rAVMcepk0rNeuzlfPnzxUfni8x9FSLsLy+XF8xcw2kEh1zAaALSau3acwyF3LUa0lFynz8YWZqSuXYkZ4Aq8Oo8ZC6YLyGezMTJIzRqLQDsEr0TNTCx2raBJADGQMohYBoQHmkpPR2yrYFzDfIWgAlBBuyIGsTz6HOA6d9iHXDgh6RahkOaWG1ida7mAAmThmStTCCIDZNOlKq5zlFjveB9ffz/fuURK1h5agIfwwC5nV+PCC9sWl1OvIG2DBtC6btK77vZbgCvIukZWoXq9DHrBX92vlJ9wnYwIxw3WHTOm0t2B1L9doEBPpO6GdGp8M1+XxACvvv/m/cFvJ1MTrk8Jwb2p/mG0vSXAApXg9uzc4WXr2F3wyUEoGgszlXVBOfbXdBGsD6nZBEGnRtZEOlHjIgVurphwfVcjfwmp/5nMkukuAJqBNAcxuK4ZHRmWCSPuaJMM0qDR5IqCoCuTwFDX4t51UlM6Uqp/aZbEZdFty0cfflI+ePFhcR2bzc3HuDzrCM5MRhAlqgDTNKcce6bW9Kv1k3UIfWA6/RgDQia7qcX0gZW2WIL8eTVnWyHEHGvJcda24VzdlXN9cgJTF9niNL7UzUQTA0KVjveTDwqd7pKH5ECur2vhHbScaRvH+LvWxBFerZAuqOCTPpYPmD51qRgnyZwSt2lte4f7gP8oVl1L3enU1GN4EN56S5QKAK5b9f+rcgSE3N/fY5F4TaGgikeBkD/utKyWOteskGu9mslSOeo2OYHJknjLnNMLeJ+JR7wVYbWcBWvRUOurkK02HaUK4PWr9wT/82cfJuBVGgWrGsnRQJmkBtM3VIsZiFqf4sisM3scQfRYJUUQgN5oSvPheVRR/H2zGWY7+B3CCBqvczo8SZmAku5v0xMzKWNu6eqkbshUZIVONL4Eg1DGJOM5oi6/bZu9uWZagqpFBM6Vmlt/LWRUk2BRIJzWaW66WX76k5+j6V8mf+2KFZYcm1NWOztSrAUwBtJUW3OiRbEdqY1BEajl3TNYE/WEAJuDxxJeQiNxmKQBgiundHWiHV3ehe9sqywNDQGIQajpSsFni0Mu+8HvCj1fYWWqexSFwz3VqHwKCJIuBSwCT5g5gi3wdEu1BN4jlp1+2Cf5pQVwNThHj497R+GpysvxHoVD2il01uBoMVVwKQVBILy3jRSsKsa4PLmncIDiMXFS3hffIwgqFc7RkmcMRGuqQgLUNcBHcOibWFOgAEe0vfeVr1lXiOO5eSh0Rbt11UZn/fLm1bfvB/4XLz7oGgzpPjjSJ4EdDrcK0QWJBKumV98869hzU98LBIkaMYQWugU+IseRQ4fIM7tn0plH1t+Y5zVNBTOQ1tMB4L8YwLDb0kA4LGuwRmgW4Enmmi1Qk1QmyxRHETWbqZPB/85KX4Be4mixrMCUqeeWTcNIqWd2SeXligI0MSDR3XnB/sQphfi/lihoKRRC6WBKL/EPe53MA8O4iMd4XYfsBbKKQYAqADJWcEoLA0dTflpSNb2/eQ0tnxraNku3TPmMgHL9gKFmUFQ2avxrtHcSANBfLNk+ra8IUklxm9CIryPwHqP/ruTpKwsYFUg0MdfImAG8UGFkwj+0dBBMPvd6B7mnfHCgatrR+bg0ThmsgAcWUQACVUvi9/G76Uvd7Um1PHnljXyM+6wC5Vp+bx/HPFWwk4RI36dDu9CW4z3fvigsDn4ZK9SlCbW6LiKgF3KC5j8l4P3+PTX/8w+6MlqGmaaMTw6xMuvqrK7cIOOdeKKJ1NTYOP3cgJ9NYvqEQusz1Pzxk+mMGjEPH4AnTmIxI9THcpxGG11lep4TM6zXtiSAI6PVJKoazexI0oucD63QBHcRLl0e60/qhOgaCKnV1cogkmtDdMCv5oj2RrB93tazZx+Uz/Dznz99mQnjAu76ikAQyVDjJUDX7aL9ujJqOutKLnT1+k5RxNW79BGfFQR1kKWC1HaIQF2kscaXPmrO0EiNF4WgC2fsgDDy6mi0oKptpD8KXDJc9hlFAC3UrJUe7NJdZHCOYBH0SoLtGK9o4MmeYxuSopSOnsP17B8HhUZWj7oas+XKZodoEffUMgB22i4e1NDiwfvFmkHT8TiFfbHt/jZ28ryN/fZ8g+oAHwsi+GMVOMBrBPC0Tb65KxDVut7ECpndmQSTiRtjLXzvNFaECeXsnOLhwKRLv2y/fd9sD+BPGo0PalF9ZDWUS/7FAsBwgyCDW4OLZCdogAS13/pzAsHafAeL9NsdGbaDMkTTWJlHzHBpVd5xiDmfmv6NBMdahwYMd5M4Y60fLrqMxT1ha6031gVwOsiSmIJ7m3FSMB151XKoqS4BCsorzLRdz57h5qw/Kh/j6794+rQCg2sqQHEH2Gtwa+qy1qvYboPJC6tL+Q7Zi6+f55hJD5jkasV1xeJb+oEVw3rEaiiw7ObmzVfrk6sQ1Gz2TyHRFVmcX6jCAD0T0AEISEcf5IfNNPbinsYGg0EZnByXPrvuAT+J+2SbbFfKhOlT1iWi/VIw62zqV3O9+nRDy8xb0MsBsbuytLKSGMvR7Whj6CFo00ZnUSEILisoMMNrfXHom8900NcIlhs3DO94q89vjOLu75Wv0qkKvVbK5x94TYUp16B5Bv+6a+IONYFgKCQGulUwwxNXfhj0An4t/c722/cEP27P74atoRCbWk9tZhVdlVxN0Xm+UwO5S3U7ECIAXBmpK2Jpcc31a8bQB1AiQgVAh2ensRx2aGP9cSo9UwQGMZT+SmDawD+BU7WCGoFG8X5mxntUFy1fwgjHC5J2xZqYLbIy0hHWEQJrVLm5vl7WlleSQXqBq2PZAkjhcubOW9EuWV0ZP1eh8bLeU7fu0mwKoHLAbHB6XPb3tkv/9CSW0AY2tFgE9vrwWg7XurGNiT0SP9B+6JDnhNFnmW4lpP3UVfFRqk6CH3HN4WkPV8rlEGE81lEL5vs7a9e5v1p9Anr6MI0LTT6WKFof2uYZV2hAg+Yz6NB3kddBrYuR9lXjckn5Ci+jwWlrj+MUnvWNjTwxZn9vLw+DMC8P8YoT101wqG0FbhRLwO/5v9P6XtxHUYkfQTy23l7Dn2NFOMfzTT7kPDbdImnEqZUe3Eeh1ssY0Kd6DX4MzjiOj3U6pdmtfhbVMjO3t7vznuB/+UG3DqqYFaipJ4mlNjXPLNDV1Jn6hskX0G6hO62WkHYsQ/24FgK7djCH8RsNZ08kT1CotlF7W9vuUH1cC3evc0+s+KSASy0ooTMbjHaZITCjExPpzvWNQ457h4B/EA2m4DltzgBZMLuCgIx5+vhZ+clnnyNsNQNljGBfdXHymE/NBP8sULuEuOf9kzJw6h77/t4OVgtrtbxU1h8/Lktra8XnD+jGJN2GixhTTv/tawU97WCXtqEhwDROOD3pYVEvAOxZgDUCyE5YOSX4JL5lv4X5ppXPELhalx93C+0vcAWXNBBQCovuQWaJSV+ur9tQywkMzuEb54xpKniyvhIWQuvkArcHLkjFNSx4O6IdCoG8TkkzwioYBX+sLxdw9F6NL5/jrkDfvHL9Cnf2gL0KvkBXczuy7tREhcfrqOHln/Sqc6zFmbGmWh1ww9dMD0UJ6d65+z4xHfGiuyla5xfv771nPf+zpy+7gk/zI2BMBwpQC7/U9NaNx8eHAJYX+NtvkZ2earoAIgTJhBgYU01clXiHo+MmwVT+gwnTuDyLERSFDHhnsMj3atvqZwIcmeWt7oEeFwcihqiYPwdevL0zvRx7MDDXLFqG4aizmSF7Yhsebz0qP0Ljryx3w1gnliiszpk1CBQUMukWAA0JxnUvTg4PIPQo/ke3u1zWNx+XWdynmHMA5ZMGxwLjuprSxQCbhmKsfYgFmglr0Y9G9/FLFbAuraJPr5vl6SnR5r1ZJbWxs9UEsH3XTTEGkxe6ngpQfaibNTu1zVoPQWY74kLIAwS8Lveony3YjZuqVZOPurUKvgrA1LODXsZGJizebW+H3tLHx4XKN10hT66aWJLc84HvM/6hEoOvNCH8NEWq0su4DPcRE74qgApKxYduJxsn+d6AW6UwpC3hAXxV6QaDKmEzT9BcAdENdLLM2Bt5b/BvbT3p1oahJXV/7CQ/aIYcQFEiM2IJ49xqYMN234ExE/ItHU4kzx7AQ/QM2OiL2kkYqyaOa8Ix3sMsBOooGkmLkdw1FxVIcRXcYajMGrtlbt5bRiYmYbd9ITzaxYkwb15/V06ODsqHLz4oP/3xT8rzJ49yD/16/XInXiS441q2QVfjLlp8lOcPXNNdJ+Q4utsB/Ar+JZpGwTQItOxCGri72Jd9t+T5AsE53N+DgcPi4lbNDm5Rq5VVmm9ovhO8hYjt9n55KB6WJosDyHCtDq7LhQNWCI5zen2gn26UFkB/2GyHtE3ACNDU9KnTgb6+KgzGR7UMYxbBwR0a1Ud2jiclZcyA9mgtzfm7FqvFcQqZ7kgySHIVwOdh2WpqiGWuX5/fe2T8IBNvVEa1bkkceZzKx1djj1hkLQM8MvulW+Qm3QPmvBIT0merB/JcA4AvzQ2Ug0UUk/w2wSue6kR8vkcg3hv8m5uPAL9DzWYc0JYArPqGmlkv/jvgpzf8G0fzMl7A5SfALPAFpd/7c9X4CABS6/HRQp7DvQyLkqGAqNnG5/E2AqSWgKhqxZqek6icxzHulkPnfM049zCoFNTHR4eZhOIA1i9/8QcEt8/x+ZfQvArORJl3zqn1OVwvhDeIBxy1RKA++8lUp4s1OZZgOYMDKcgk4GiFSboJtbjvNBWKy2vrEVAZp2b2QRJrjx5zrhWZrmSgJTiTcNwPl4YYZUjQeqHV4hr+Fsb3XAkbV8f8OyY/VLevnOMD/BxwVAEkLuJ7ARilcM8L/ou212VVrwZ8+O+O9DpIp3XM8dBXbSSfNciO7Otm+QQYA1rX5jyGhs7BHv9lzST8snGxozyywC8TdrhH5iBoCaLlxcJYEWqpaymDm+MCAjv+Pe9dKfCMAFYr6+QZFz9LUiCC5/9eR9zZCoTbuRpQRqFQKav5D953GuPa2kZXIiq9pju5VW2YEsfFA2a2+lI1gR/UPBWIBnZogXuiyBy/ryN/dvAqZtbPKJQQfsoHVXAvLYSCNH5MvudLXF0cNayuka5AhrbZw+x7Yjo4opl3BFYtrgvi6KW+bHdxqSwt4J8DypXuQllml4BWJ9bVzZyQ7ViFRWLOPca3xIza3izkSrss7HLQS5DLTJnswxI8T1/aZ+PqNnVX12Gc2vkcK9Epiysb8ZUHajDApNbSmlzgmh3tvit7b1+X44O9rJM5zELAQ0AP07MQ1nWua/rRDJwmcKz5pHnGH1BQSWniLOqaCA81u/RNZgYQZSAMYjvwpmIQ8NI1Uw6hnxpV2slfee1u349P+livdvHBIwqfmDCRIQ+1mDAv10jBIpbPwSrHCmJNVRiCPMAHcvBTZSVm8h76+zmDpVhHragDggb8uqnSwbncWp4E94JdnsNnPZKaGtWN0g2uo+q2X/68N/hXVta7yU0DgokJ/XXpXC/se8Fc3Y17rQtYA3w0bzqVBppLrxLPKTnOwTIBqcbXTxb0glqXJ5V9gN8gaCzZ+oIyPKlBXs2gBOww1N9MAyqYahAJI5FljlZBE25mKrVJAoJGOOF7HY3/eGs913J8wIn6Ts7Qd/YaajPXyDF7I2EFvs+/9ZpZYJZux73gXtYzOaI4Dahk0DzafWF5GVCfhyZOYJfXZl3OOHYCv8nBNdOk/eMjXCmCcgTAY7y+9/eplHVCDG6CgDKQNO8PDbUg+voOgJmNSoUjP5jOVNn4WTmNcmKXRp6nYGYSvBZRAXAcWE0KWFzx2HN1XROvcIZKhQ8Z45C2p8Qpvp4c88oN5atYUCiMCQL0Jm4clmSs6TMwiIXT5axWwZZ4Wa2+yk83jXvSH5XHwGQCrqXBfx+amN2xMtj4TUHzbPGYWAK3TSGvFqV6JgqzfNFCKPiHB+9Zz7+6utHVNAs0iWGyFV6GOWMfu2rymr7yVS3je+ke0wZB02mP58ukurxINqN9gVqn9KkhosHokJ2xUwqffrTANxXod7o8lbh0nHMrUbk+7Upgx33MNNgepzWaqvQ3syGt9lx5tLFeXj5/Vlota1rmosmtXq0lA2hyzlUD6d7pBwONPLDZPqmdXItUVKoVz0xFpsrTZVWm8lTz+e5SJu+oAFxNznSjWiwB+2Qj7s0Q393pgDQrJRMCTCHOshxcJ8v9AZg8Gor+6Q6YVbq9A0TSBKCZQVLINZvVlXChAASE9qt0Ai5AoLavVrFWcxooe2Otye+W+sDF4f6mimvtlscoOJ5zFRrL6zPcMGMv+S8uBLwl6hkRn20lUDZpoMA7b8PUsgoro7D2j/vI/wgj98/gKC6mS74b6ziH27GKk9OjuJnnGTjld9rg/QW+CmJ6RrdRRQnoI1haFuEMSnE94zYhTA+BvyL4Bzd/Vqv7XkDrzlQ/PFrl/lWwq8VlZKQPIGbnC01vBjIEPGBRJalpUqfOJmM9zmPi9twzLloDLVJXEkCb0OGaMapuj78nh873zi9WUzuzS2GROJpCA75MekZDZBic37ou+uqT/1pqWH4HrC00vk3T5VGYTDMKEBnrOIVErQMyxA+AUq184wilATAa6gxfVG3bWu6WBa6N75AnUjoJ5ZDfdXu8lgN8gk8mq7m8r67C+cV1HkDtY0WtNWop5Ah/XcrPTNANgXGnrD96zv6sLCy5NEq1yLopWUsJIXFcwtobg1DLLS5d0Zg264LISuv11bJyVeAb1SaTZt/oj361lujuWmsnj3Cr+N6ZYW3o60R5H5CxtbnFvl6WlxYzfVPfHXHgT+VX3VTB7aabUks1FNDq56s8E+fxpxUyZavGl+5mqyxsTMGkgmtMCFZUArFq8F+FJl/CV2jamHbwsA3fnejSTu1Yrfqtg6M/tP1HwB8Fkca6afrj88NAI+naKbX47wRBDWQj1QreXM2uJvYY/x8PZPgpfxCK/7J7fqwK58SP06wr1bmO2p3P0fpcH0AmDcuezAJgUAiy9Di/6SbMtQAvTVcIbI9PL99YX8PXX0rH9f+7i6tVY3MsSi4zswyWFSxZqFuW+hyYahB60jsEzEOOG+XxpWdodJ+bu7i2URYJpKcB1M0dx7Prt9PC0lpcAMwAks+mOW+uR1iDfjSctTVAgACxURYRnib9dSFWtbBxjYNlnWXavPGENs2jzS2XcMS3ToAxqPe9I9G6HPrxAwTu9nJEoG7QPnYb9KH7ydJdGUsQ/LuwrAv95nFPXEvH9A7enhlAc7z3MtDXPbPvDqrNt1xT3/nAa2h8n+bYxHJaUtLIayvVv+BAq0G73DO4BR3jwtKvxHPwvdaFoaG5l+BXiej6CHw9hAp23brqbrrHdTUBjjDUiTLV/bHO3wdwqCzjanGsWHloexD8QtR/NmTsqMRXBPTRfmocPsfNgSGu5Shw6SIdtBDtPsj1PMGdc6sF0QtyT5WfRAGwnhsLwVeJJwCSewMi6FtbEZzBLQDtZ82vIJ/RVXGFaAJcLYJBv48aTforBMeKAA6f+bqGtoLVAYoPzOOWESa4Xs0r50pIs1AGpcl60M8hYBkcmYUxM1OSedBPv0MDdRZWSntuPlbNoiqfkujTCBPHqNkx5cdHu/j8gr2uX6QZz1RMBRnauI69izDJWAVOKE5zTZeGabYXi0uvSN8INK+6WbGyWjRcDVfGHp4cluHxQblBwM76vXJJkOi9U+QFuFzhwdF0B97OBZpuBccc7e+mdDngA+jOBVC4IwCAU+Cfn50iVEcI1EVpTqWVZWvL6Z6rZWlpHnenWd3IttZY/9uYoAakWuqUZvBdBILPmoYE8dzH5zWc9l2g7KRcYxUnjYmwfKaBrQyoq1YY98wGUwbvKhVxYLBcK2yx+CqAWWvBfPwSdPrvAn6BWF0dAVndmrrzH1vNBNz7Ympi9pg2gUon44MBFH+vwa0msA5nC3b9tfF5UdEKki6R91KIALZ+p2hOrQjXjTslYqtI5dyqYSAAQKjLpgBmTpVxXs/meq8FXByv7dS7hW6d4JK+0EcHUZK9wQooyj5PzAEn/eURGrq3vx0t6FIp+u+6CD65xdTl/NIKbfERS+e4IdCK9qmx7OvB3jbn6/qo3Xxc635KAxwwHPhwOky+isVYyX1yhjZhuufmlxJn1CfCOwYByNldsdlnjqlcdKVcyc3J80d7O2jzPcBjCYSgldZq8pty1cdv5pgZ7pngFvDZdy4ci3BxphDQJ1werdU17pFlwbf64wi4gNdb1zIaVCuac7OTfH+G8N6WhfZ0WVrEArRx5WaxuA2fmgMOJnC5UEzm+8cWQD8/uGF30lKyYdxLl+cMN80AWDA7DuKkp4brQflIpTwTghhC3sMyA35proLWssu3VMAqBFifCBwC9ND2IPgdgc1QMzcSm2pqbUAsgUxmG4Ovgl7/3cxQNWuckoZG68dEKRRKqM+D7eBH6ps74GEK1WvieHMsR+baukjR9mp43rir4bxX3CP2mH7OqQGdJhBNA7gUBI6Ke2auXrNsYOnQfAiL759hd5ggA2SG7VCYRwiCw/sS9ozA6913X+fZsOauTdmdHOoynGZJk/WNR7TJQLPOREtpLe3RnRGMAsQ15c2y6Mos42o5WLW3+9bDEITqt09gieZwwTo+iWSuA+jNHHEODDeFaaDpM6rs37xPxlxeAQyT5eDtm3LEfgl4fO6Zy4HUmn3sG9fwMa6Or+q/Z14CWrVaRHgE/Vws7Bwr6arL/aQxKxiNF2y38xBG/WPo0KNP59BUl0ZfWnfEJRhdOdpBONwp6Obc5lt8dtcrcobcDLHDBF6CvAzgc33XYK2j0k4SsiAyA1xgQJ7o3rgOp9ZZja/CsdZKba7bY7o4gBxv0FHwx0UC/C7VGIWoUn1gexj8NEhXxdt4YG4HqNXgkJOG6o5wA7VnftMPk/dqK33JCvrxVn24GqjWHL1BiwGMx3hdsw735wIm/UYBY9rTgShB4KJQZlAyAQOg1ftpBRAGrqNA2Cav66ZfaY5Ys5uFpTDLBsYSVoFRG2mp3HQ39Dm1eC5Hco3///qbr0ofl8dRWME/wn04xEVY29gE/GtxyUSA50lw6WWWZYRWv8FdOANQl4ArgzPsB7t7qZHpdJwh5yKrk2UB0PtAOtVFJgThepiHj4vHt5ZlOFCm8M61nQOt9TkpX/37vy6vf/3rcrS7U/oHh6W3u1+O9xC4y+s8I0C6RfvhhlklmRUrAKW9FUywqZzs75QzlyPZe1f237zOWMPezisEdzduji6imt9COgffzunPhLGecc3NJdYI/jVcJRkPgCu7pDzAiBA5um56NbVHBLIqAL9zsM5iw3PiHosZHaGVh6hQ2m1Mh1LExXElNzW4bk+dT9FOWby8N8YTT1G48E8vI5k+WhG86hphuR/aHgR/3BU1uJrWncMNDnNTLjzGvC96J0qumjgaJ8SuWsZXza1bXBY0bDS1kkrnuBNgr9Jv9K/2zbO3uEG1KGp9sz9zZb7joq8Qgb1mY3QDHNCQGbpMCkKNCaLZ+bOhFmcZDLt0YB6URxvGhNLNsYhO8IeBtEmQf/fVr8vg+LD6lNxLDf3td9+WztJSWVxdLTMw4ZL2GlCqKLyPbR8SSB5Z5Xnci0lO8IyA7O/soPHfAWAC4Fn80tZCaaHppYejtAaqCSztO2RyvMSHPjhFzwdgJH2Ja7b97bfl1//Nf1N2eb1GSwvIAQJlwd0kbbxFEPsHe2hrAm5jIpUN2tpM1jRtNJvvyLBVmo58O3/3fOiEpAuCcNyfwx7WrVdHmHGhRiiPK7T1DUA1IWAs5PdINNfBTUHATDeOsAxqdgef3OPmIPCuaXqZ87AuCNQpsYm1TQqwwiEHkiQB0NVP11Zp7asrG7zBg8RQCK0j9nkIRTyHKgRyXeVp5kuWV4F4EN4Pgz9+FBIlc4ISryqGfZKzWh7TOgabB/i+fvbV7+gCb241tWgcP+stjf1iG6f2UTA0zxX0ZjLoOL8pXMqynXOxIgNUC8XUZhLGXSFU09apldVvViuluTTT8tpFmPz40aMsMGX9vgTVl8+MKwg2obYGDAqebouM3nn1TQJIAWcmxxqeg90Duj9R1tc3M9nGTeVguxVCrZU5/97hdtweMzj61z5NZfvNm0wM33r+sjQXuqWz3A04BrgrPtHQpV5sk5ZLMBk0u5SgA2/SKQux4np981d/Wf72//5flaPvvycwRIvDA+c7LLrG5yJgBhxq0AWtG629G1n7XhC4umJyVo0QxAARuJRlAlZpooVNuhHNPLq6K/3ReTk6OConJ2roUTlEmIe9PQTsKC7W5YgA+gqgo/Usm5BXbo4JWJUqr+sgGHEFAmxa2CyTgfcJltMaqdQUQYMsa4+ltuRdbR2awguVUXDlCxZSy6piiutsBoi4xQE1FVPSmsLSRtAWM0ruD20P/lqr8syXakIMBG2r/9/vrnuT97/bKhFsQrUC8ePzXnemanVdgwgHrzVo5jgzRZyspqoDNrowVYNLRB+PX3P9NcevUMYycX01viOBTqJ3ECpT3riP2s6nvbvC2sryIkSbLC1AAqWxFj4ArWp+A1kflqEbd4N5Ptr+rvRgNrjKgFXcE6zZYHhW1tbXAZkPjK6DNAJez87PV4Di9HAP2buMoPocr3dv3pZ3b98lfbf14kVpLSyXmaaTxa0VUtsTOKOpfeyn/dFS6D9zuwBfzdpHaI7evS1/9X/5N+U3//X/o1yjeR1UcnXnBYLC8TMCVnCd1lbXEU7nH69nNbYF8/60zxTrOYDVhQFi5Y5+nhxsAxACVJSCpR0NwKKlNtYYzx12NFfFckIbDmNNsE7DY9pFkL1PMH+4Uxoomzvo3kBpyU8rQa0FsqRY11QeOZClJXPMQQw41uGm61tX4daKmyUS/LWYbTxJ6vbWld0cvZZbqB+JLUbApUGuCiuWAaEwJovra7zBbw9tD4JfjesFsw46+28lCSbpX43z7PG7/o6UefMKzAp6P/sqWPR9fa3vK3Bc0q9ORLHxXMtr3F/HDujjZZLKfXPH9/IaSRsiVIJdk6sVyKwlQJRSCK7piLGWRSvUwm+uWoVjBIVBWoAPILjeycEBvjPAR4CiETk3K8+htfS/19fWbEBcIDeFTWYYUA5ODhIn+Diit9+9Lt/++stygjti7n3ZBX9xc0yNGuwZSOrbm6c3ZTkWaIFzDWOliXUtPQC3/c3X5Vf/1f+1DLa3AXU3D4eY7yzlwQ/LG1tlY+sJwrBUVrprCMASArBWlhYJii3Lbqn/+fNetFVtbwmGbp5uywX362hRETSXeJG3KqOLa17pl6swmE71QYQ+F8F1Xwe9w3KFZdBi9gjcT/Zel6mbUZm6vSg+IkqB01I5IaaP66QACPYrLIWxlEutj0fwtay6vw3TmPjpWuLqPleMmLDQJU6m8B43liz7ffiY3+Rl9RDcx5iM1/LA9jvE/j2bTEnUzB4zQoNr+kgw8wJyuWWA7q5ASDzTUPzPYcYL/Hb/Xn8s2t98s5qOs5X6LPgEyGoAey80ui73Aa8A1vLUQFqhuQKM+Kim9CCGmqUKFdrCAAuwWZVZqwQvszKZXRWATixX0yLa/HYR8HMXm11OAdrxzlvAeVZai65YPJngVNdlZ2e3bOI6NVytjWtKg5QAAACPc2CoroZwVd589315TWxgdsS2zc13y8KKD4xoRhuqhc0ewWWuI8nuck3r52tx2CzX6tOWd2UX4L/927+h3eelC/ANKOfaS6W7gXZHEJeWEQLAtri8UroIhU8ztPgt0y9RHLMAykd3ugxjYg9oe3VV3Q3N1S2C4BLpywTwHQRoFiUX1gLSaQSwQ6wER5I+1KLafl07/fUpMzHEL1qJ04PdMurtJ6g3LetSklptQe+YiBgyY+Wy610s5yL0NeWsUkOFghOhiMUW/NzHREnFAejhVZfQazly7WQWJ/o4O+0GKyUdVUxJy/OaeI5++/rQ9jD4aZASJZH4x6Z01ZRjBroAooHpbxvpzlFKqN+NhSLvx7sN5BV6Q1zzzWZ+kFaInevQEddZF9QRPv3UAL9ex+DWR/KbljNQGy8E5VxSl9swBeky4vXYq2RIDL66K93UxIwfXmAbFQIfHCdgrkYAEs09GvRgKsKG1rCaUkCcAfLZVrOsra1yH4gNYVX3FoXRMK6Dhs44wKhsbxPUoqEdqHExVV2ctcdPM2Cja2Zs4eCRhHeBLiSn1PWDdPl0EQrX2i/7b16Vt1/+quz85ssyTVvNdjlB3nnQnQXTxMRAAGh+qVtaCIDr2M+hUdvEEz7JUbdxzAMf3+o4h3l+Z8VJbxWFMxac9nOHkBpjzRPEdxEiH4P0CItiWljtqpvqyKxZF/khGM/PThBYtL1+N8fd4bIMcIlGxDsEBASjCB7HmnLVdXOKpb666U4Hv+Z1s6YaZU7+QguRI3Dj7wl+jquYEXX0HVrJZwsNTV3XFTPcsaJmmiScF2IzZtBS1LGAH94eBL86O6DjIhXANShVs1afu36f1CSvCoDgzXmefw/Yei02/XhdKaTdBaxaaDHdCkHudEL9TUcg9fU8TzCAfGmRz2pa61OqCaUd3F9ixvzFqrB7jBom2YHpjCf41ENTqw7eKFS/swwEagiyGRZHN532eMP9LJq6OvchcF206Bza/xhXYhWQXiI095PuBTFMtXEODulPH2zvZb9Fi8so15S0jNmFv5LaS9bECe/VtTA45VLKTxSNJvy0d1R62+/K3rdfld7Odkod5Kntd/KMADQRoXVwF8xq65h4BLKm+6Q32ppAMpmRec9zES8L15wwg0vA9bh0eKq2nqQhZtAUINObGXRCoVwgqLVqFR9dUMIHAaeycYQ4wSnfT860y2R7mWAZxXTwptBZhK7Ga/4ur8YZIEeoLSi0zfJeAlRFWgEf5Wl2ELqIIenDt5yr21O9hzwiFUUmDqQll2ez59Xl1lKMM4w/tD0I/tR2wOR6Q312wV/dDncZFhAKCPaUzKKJExTbYjY1WrQax+oyNQD9HL5lXB0Z4B+/KS7O47XWw0zH2F/zMuN7Czb9el2cKnSCH6EQ/BAuVoP3Um1lZRk/2CzPBr5sJ4KlTw/dQxzb7auTPVxpQfCb1TCX7/dqSq9kWYEPdzDI1Y/1XlI6k1YUVLS56dBDtTVa/3owQHPvlcnZ6dJYXCxLBMgWaykgN5xvtkWLZcoO25A+CkIX6hr0DsoA12vvmy9L/92bMoFmc1DKUuo5rjVHG5wMPwaObc8sKIUeHqUUIVpxpBxIfHhCv1EsjlZngAhtm8Eg+qfiUUGY/pzgOKtVs/AsgNStNOCVdw4c+YhZaaGr6r1NLWcyPfeuwESRIJSNuW4eCXtMMH05PELByV9TwLom94NrtM2BKEdj5WGQi4AYQ+jCBEP6ECFPBXNgTVsUjiifKKGq9MSb3Q0hwZPXj1Bz7EPbw+CnwQaSgs0nqdSCtqo5BY/EEYRqX4/L4Ne9drAz7jZcH07gm1M2q2DxkQygK2mvuiqNZ7PhEjfMpbNunu8IalYRhui1wK4KREDN7/EL2TWXDgJJZMug19bw802zcmF/V/v4qkBbuqwv7eCNJtvS6RyHhu8B6JQrcB+fM6UmuRzVmhxuyD+ZhPkHAKcHh2X/7W4GtPa336Jg0cy4H12Ab8xz8O77uFW2TV/VLNIV98mTCblOsj7HB2V4tF92v/pVGR0d4IrUh3fUGVGuTNFOe/WnXVzWgjLrmmqV6AhrhwCrrRFiYxmoUeoT6B2/0DKPB81KUp4W2rnX7Ai85nzraixPdkbbwlIdaT4HyQb3Dq45XnBNoybw23ULdRu1ZlrtOzMy1+b4m2V2YQ03aDJ1RrdYxM6cJeAoEhUbNMg2Qfu4ceXNDQE4YBSNHCcG5K3grtlF7olAylPvO8ZF4kl+F5MKucnHjEdxbFZ0GIPqB7YHwR+iCLr7jIi7oDGjUoXAlBXBI8cZ0LgJdu+Z1zAXgMMkTfQ8wZEpS9Najj6OpyzaOZsSwuFDOrydmT90JECFCKbfNLdZJg/wuxCqYDLVWP1SSzAmssSg93Z6oe6Oo8ES0fmtV7aHY8YE8+4C1kEpNXmIjtU5O/PpIyfReObcnQ2mAjAvnbWJOLcuEnuJS3ASH/28PyonR4f046Z0FpfK8ubTuBtHu9to9P0IeXULsSrQ4o4v1NbmvDNzCQHc/eo35cyKTOibDAi0yCwrhFL3hpMBriBAQDnG5/jSCEBrHHEWze/ubyojn4Lj8wd08QSZ/ErtPudMAViVU8ZsOCbAkybQxuDZPlgaPMACnB5b8GaZs6PsJh/QrrQ/KUkUROqnuJbCbByASimN5mLoOTzaLZMIhnzVMnh/bsotBTSc5xy3GvAaAplgmUlfpTk9zXHiYWbamp06MGr2sSpWPRE9FDNAHltjGrN34uuh7UHw20kbKUBjWu6lMH+8V/P5WvPU19FMptAyUkujVF1qHoernTCtRra6Mk8YpHFqorH74r2czGwdhxkAtaebbobAr2DDwqiJkHI1iGXDaiXfSwizOjKojcY30G3N4RMDFAPMpBQhvk+NUYANvrJqGNpyhNa39qdamKu4MJMw2QyHZboy8QKf11FKi+sEsVWfxhBxeQ4A8PmgXPUHdTok7Vjd2ESwjsvx7lvuKwB1C68IgHU9XP9zUE723/G9a2b2y8E335fz41P8bzWiuWtcQvxl++OiVSYKFGQLxaAa/akul7FFXE5eowA4HuqWm3NcQ/rHkdZ0B6xOlLHvAtyvlUgVg4IwgYAZayqQs/BxhRhnkUA6adTVNTQ+sgF9tIAqoUwY4nqJB/G/7Z/9tA0Kmxp6es4VLfAQTvaIMqqmV1EKbHHCP5ohjvytegEOcJpUyQi9hLeZ1nNhbRxpN2Nm0J978bvZIVOd9kNlhEbgN87zVvD7oe1B8NeUlYGVw8w1Y2Ax1ZS7TOAm7nYh/q8+LTc1pSaQc3MIFFNlT7mdhtdOSoCxn64AeZ4dqoMTlekGPcYApsicN6pWrp0EwACeS8Sy2FO1dGZDce4KzMp6nbw3+BV0tkkQWVfiim4OmFziipygcV1cyskglvOqvUcEu5p9tYjHOghmLbw5aZueYBd3yYnlhzu7WZVh2OuVNj65k9u7AF+342jnHe3TUsqgqu0sazAtevT2FRoYobZC9M2rlFNIm4xLQHdTnqYrp2C0mkzLGbpBKwvIYqnoT4J/AU1/nGts5klXSOBEOUkk6O57ARp6ex12aQ6a7wNMrSjX4c9YzwXDfAStJRA+BtQYzfsION0lLyANA/4IE/yALlwowa1Lq0xAr9Ls0KZRucb90ZUVz7XsxWY53xZh4jyvnYwh7dFCiSmD8mABRZXRfPYkQcCGvIni1AIikCpcaRK3lM2BWTH00PYfBb+TPFpoQJ9GouaxsMiAS3/aQan4XzBVE2j+fmgOFvdADeEIseYutfoclnmpMMZ0o4VOmuhabKUprMySwfVYCKhJJ+AbB9gCPiOqEMn7mgKTKGYwHA01sHNATGZYD9PBL9YPjg/IhQ3ebZv3cQ6thVtqUoFwgvtyQlC6h9ZvL7pIbSfCfsfP+uSucQ81I6ia2CwfguCcHh6mHIKboumsrZ8vCz7ADn/3anBSwSpDNNvz82h53JvXX9FPrdhlOd/bL2eHBykZjv+NVRgz2TSwGZjVja08+d3skNky+xd6QGO3WOKMqege0Ffpg94J3Xkf6wG9BIRPjKlZsiqQiZf8DHAiAHxnYGscYQlH9a+hqxaZ9mTMR7eCa0nHXJc2qeDqEi+4wWAhSQhAPj07z2fXND1Jpkzw+59gTbpZdxKB9Wn0ZvniwujucEwmvkgP9jzOCbpwQ9pb22Tb44LDV105bsh34EPB8z7Q5aHtQfA7I8YiMJ9IsoD5jyuh60LgmlV73QW3xIDASnHcARpvsZcdGiAMdaUAJ5fgH96ZNSBI43fN4x3A129LdC7T7Nf95ufxNXVR1PhZoQuiSkRBHY0A8bUK9jWDI/zeJihUuBwIUdupUQwKFQLjFD9rQhNwOuHj1Adr9MsZAbWlygaTbta7n+DWaBUUaLWj6UqrEZ1o3e8dJZ6Yak7Tx+uysL4cIe8f7Kbf1vg4vuDqDaYGd777kjajtbj20NLo/V1iPwM+B/xgMtrQCTzmxW+hT7OBJeQ3GZrVraH1rCULKCFjpIyDwEaBoOYMv2k6lAyt3HQ3zOyYXdHdNOg39nHTOleLLrAszUYQALWW6xpAKUDSIG6mSkOFB70jad5MFc6lsna+r/DV0W77lHEM2uR6RCotS0ekiVdXOIEudEURYtVNncZ9Do/Bg8fkT8VVhVdhs4vcNDzVTdWyuaBY4h0EYaz966Jc98H1D2wPgl+wL68up55FV8IhdIfAO7gJmS6GZrA23+rKOke1BkPVFBrF0wFez/GHB/i/PtDsEGYfHR0AHrSlFuNeeyhASbsh7TXWqD5dgtrxzrEhIu9ltH+VILdotxpAuwv8DhbLB10kGOZ3Tb6xg3GGS1f30LbOijKGONzdzbKGO/u9FLD5vcyz/bo2TjfUpVL49LEFuxWPp/TDFRnsa4L6tlMOuxn+dwKLTBQUTawB3Cj7r79LP69vEcDeSRluv422ylgHgZ5MznsAZ5GHM7yuAcW12RwsxinXNe8uUOy3dS0O0JmeTLUje2KFAHkyykUtmpw590lOXUDxmvvwF15JSQWG++maGGD72CmVhMKmZdX1FKTHxydodTQzwDKjknooaOx+J6K9DtbduET6ab0d7xDtunl6yZWHCAjH3tyZhdL/p23yPO0T9H4E+n6vEMvvKD6VoTPl7hMx8GPs9lQrAOj5LG60ZA9tD4JfF2IRf6+7tJwHmJk3t7RW7V+nlumf+jjQOmt/AeFYdKSR3xLcqNUDmFobM8B1OCZAHJyg8dhd+93lMNQs1n0Y1Bns6veOrYnbb4kQ4lQm+SeF/E2GJWfM92q1tZUVgjgEBcKouQyunCStdgvhCXqd2eTUPd03lwl88263vNvdK48fPQ7TBIQWbIR2T41/yiFqDt3+OGMqJQ33MYT3726sB2TD3j6vBNMcP4llFNR7+PWafYFnYHy6Y+Wnywmize+1aSZk8F4aODi1sLAUK6vw2tmqPQEZNDU1qab0Hn4Pp5NwyIpxuAkqkdRKcX1pF0XBeSkT57j4l2767f6hiFzYN8Vkxg0+f4Hru2iUk390YeWpsYRCYEA6LkHQlQ1n6MPd9GwyQD7+yEJjrTRiRxtw1+ivga0AhshRYLZzFndR9zpZPs7P+ENoIn9rIHxrrRF8Cvjpr21VsHWFtRLiQktge+oxehLp4Q9uD4JfqRfImUwA4JOjx3wH9DSu+vSuGFB/M0dsWa0CoIDojrjFf78HQyZTAzw1STQTnVALqCXdBHa0ejR69e3Hef8QH0b6XQ2WsRpQxhoWlZpRvmtuLnc7YE+Np/ZWcRhLCIACYyCaWRC0xPHeTvnNV/+htNH2R/2L0l0lwFuYh6jVWuiyDLFYXIH2eJ5ZDetLBnGnrLZUeypcTjmcXZxPTf0V1uIGn96UrEVjPSeMDLAE9POC2GKwt5cg2fOS1WA3/TkLHV0cd2VtvSyvbeSall84QGWWyZUZfLUf8kZ//pb+gACEEdoiiHf0S5dJaI/pL510p9wFhr+lkE+aQVdFy/gj2pNX3cObK2v3cQf7R1FaC90V2ghAiaOqIfEeABngG6+YQfKB4jQlbXYGm7l/aafVnYirBZi1kvftUxG027rUXei0mCSFePOBgIkn+RPE7ro5gj4ur/djh3zBBXdOgJ1EiILB/RQMj31oexD8KQ5yZg1mz2fL5knnEMDPaimrJdUsSmpm2XQW6YxTBJ3QrEtUc7LR4jKRPeDl2jGVNFZiuBiTtSv6wmOgC3DBL7PGezaOUxU4oOHKYPEH2RVEhW5tdSWaOXltCHTLbwZwavNMqkD4LOvVX3/z7dfl7bevyr/7t3+Vh0r76FEDYn1VA0pTiBZx+UR1R6/VaI4GpziN94741ozHXZZAsV2W/OqDSnw1rINaZ1i36FeYMnKl48EwD+A2kLPtGfm+19LW66jtzev7ncJRGU1fpZ8KgF0iqlSkU3b+4vrx/XjgL/l3JEVXT6Q48ORxagT5oDDwNuMEt2jzxF26FrxX0LUmBveOmWgF5KtrAql1XcHNe3mOaehcyD4KUsuS+VEBUFQVPmMMF9qVLhMw7+7Gfthfq1MBfxvwj2dpme2CFra1gl4tX7N8SR6w6SqN12yKogJPXrtW9iokOezB7UHwW5R05UUUgmnNEAyaoXH6+qYS+W5MREdvzbj4PNd5tKeB8jgO0FLEnJu24xo1glcgKivGTK1ZIVgNsWqQ+jvQex+3GuDob5qjrr6eADFos8bdONXg9ByAeYbMvDyDmQqEwsZ1nT735rtvsm7nV998V159/y1AukgtvIu/2igBrZtynSCtahPTuVqMOyyHx7lupm5Ac866mw73UECGnAsw+Z4OZZQTZMU1ueg7iYRzQKR9TuBIK1UMtUZHt0X3wv6O3RyfJQANYHAGcvIZYNN/3QU16nhMACIE4AIvFpS+KnTRuCoMXlPxqdaHjt5TLWq2x5vqQniQZRASQeFyzaHLAcE9Qq2+9Qk7loX7m8uFczLdRDDV/9zP+QhmrCxx0FqGhgihGRozRCYDornYvI8DgfNc0/kPC7zXe1CI3XWJ5LPb2CNQWShnXI33Kj87J1aru5NZhPYnra3n/tD2IPgvQP4l0f85ivOCzsR3wx+dJoAx0zDVENyYYrw7AzRz+0780JQpCApAskMJiF1YiFd8YEsbqoYnwIUA1opP5TuYyNXyGMurqjGqpahabSwAdknwyDBB71wA15DREpk2E6RqAxkxzh6YUjMNdo4J3379fWKN777/vpyc9mu6DTAbnBkXaBk04/q2BlECIoxEk+kPm093DZ4rrISpUi2ipQQXAMSlSa68N3254VjTf/r21wOsBdpyEl/DlJ2ZGAM1Lkx/XeXAwLIRt0WNa19d4UEaqcGTybDOB1o58eUWpkzc+lzjZtwXTghNpYmTO2IR+WzwK/1UAtJMoDrAp9vjIKHgpyUAtJaQW9CWNKiApc9cKu6p7upg4JKKE5kk011eRtPqjtxFCDM4xT2r0HE9wA41E58YlEbYos0rB/3d9iZjiKZ3NNsaJhcf1lMIf6U7RzuRyLYoXLpMNW5BgcLvTIARN9LJe0PLqvkRgCpjP7g9CP6z86syQmue82r0f5Oh8Dr8HLASnLRadSWEqSkDO10gO+MKCbhAcYN430Gq3bEIljcoELpENbCrk5N9P85HS1Cl2M7UDQZBvN9uEM7fLJl1wooUnZ9vcwwAx+WQWVwsfXdUM8qB851/+vbV1wS6u+X1q9fl8OA4rNeUKijXukds+r3cgDYA+BAelwlByIgqwNff17q4OkFGpXHxTNee4c/X/Ls7x1slqhnuc87pCMZZVwOjYK6B+XhpFnP03s+xD2MVU3WCxN7nNWTwnYpWEE0C0Lpst9kfraZtzcptACQ79FMgY8FyJhcRPFxHwcpAJLRXCGBcXr2Prp5zdLU20iwuE+faJpdYNJUJupJNM/7wsajOTdA1rKtiE3NwStYLvVbojLfsA/2EbzQ1ry4N4w0VlNzY9qWLVUhtY7X+tV8J6ul7BkJVnPArbjl/Sa+jdMRMaKBC8VxeH9oeBL8lv87K1wK4lAaeIjfQjFaNlKgc8M2i7U3nWZpQR+PMArWTFtUKCHAjeQFuitR4YGmpplATHxhMc4zxgURKJ+hsCMNWtVgliHtKH2hDNYkTZXlpKYS/PCPgA7haA+9lWOURalbdnr1tAL/3ruxuvy37+wfEAz4H6zrjGHGhdDN0bbgWugsh0l1xjMLfAGXea8ohNOc50umc4unZqXJp3Q9C4YT2cfAoMG8wmXco88lbzDjHSzeZq2sSvZtrYDkUVjR71qdMXOGqBkYtAls6CB5aRZsc1VVYHdDSEuka1doXLIpthW7SC5ZxH90LwVJ9fy2awNBtSCZIF5RX3oSeuhoKoHVM3k+geh93rZqCoRWwIHBzczMCVJ/w7kMxbhBuXTjaqmXjmpZVTM+g0LiODYrbQv8tUJT21gxdanVRLr4mT08f7HPGf7hmmOguFdImsegH+scuX7RWpnT9LVzn3/1RP7g9CH5rOHzyoqsS21ij7giEdSOcOmXg60ALr+bBzU64dqLgz2oBakVMmqDOokt8dpM5dde81yxEgjg2GWDnE3DSGb9P0KzGHIMfgnIKB98muyMz+4DG0mW9WNOEt+bJoICa16D1YPcd+3Y5Oeplwona3ODI60lBlY+CKfhBOBSFAXGValBuOs/PMihmHFok2Mfky9ezwQm0uUALEeh6bWkGnSxJ1m1xdNVgMQNIKhLwrOYyeaClUxP6ajt0cZLPP7deHo1HP6PNAYIumkw2dexzZg3spZUCp3X6LTBCT+lU6cBtA3K1prVDgsPdrJHErOtf0kb26SbxHb9dXwNG+w+NqradLH38fEWxT7yjZesuYfW5rm1SQWhvZ7BoSVFybX1/uBaQ+p0ui2Mf8tg+np4cZeUKV4hwWRPjGmmt5YwCFND+0U8HRP3e33VhxUaNDVS4ChUNY9PaSQRp8dD2IPjrtDGBDzPUfAKCXhj8uXs3Oy6oDWgFe3x4CFXreszVV9/e1zqI9btdoqqtDHQFYYJTtSacChNBSPxUjpVJ2bmOYLPjLpHnpAYnV6/gh5rjNlWoP6i/PAlgzO44rnB0sJ0VA9692ylXqEML4jSRgQrHyhC1WAZNIhg+4scAE61yzwwBn5IMmGL7nKhhAZzMyHr7AhsQ2zYL4eS8mqyabzQa9xI4mbmFJnWAStkzTolwwWB4HRpX7Wf76wh1NBv3d4J3TdviJtEOR9GHaGn5pAastK/WUZ5UfxiAoDySXeI1S5h4HHSMNUoMwGf+EpwiHMYNgiolDbz3ug3amwFANTftPCGGGdBvxym8vuCmEUl9Ol0xC3jBi2Sq6Pc0cYE0inUFvM7v7R0dZM9TVxAm0+DyNEIvb3KmAuB5926dlORVfNiJqjzFmBjyOGjN639sexD8po7UKObinWGVQEgAXCCBuEN3xAHJVKDVLMJKuTBdx+NLYJfKPxoU80oDx75ctAhEN0BNTTlaR43v+VYOXtExQaHUu2CTYNAt0HybMZBhBnqmxVxrxgndC7xXvThZBpGEbpyLaR4OeuX4cL+cnRDovnmDhjWGAcxx46p2Ou4PARoai3aGuDBRv11iX17h73OOGj0lu4BRLQStw/Q72uUQvX6n7pENN0lwMTJGcN2dq9If4Rfzu8ek5oXrTxggAo6shW+f+S3PN44g4HIJQr53Arm7WRd3qzfH8wx06/C5RBVtxi3hs7uAifKTbtBdLquUrNyEWQisYIYX8o7f8l7IolVcNKt/0qP/ujD3k2bCRwHG9bEyuk+6ro0mFhb6pBRjDEYVFvRpyC/O0d0RN8qBFntwBp1UEhxjtq13fFSOnOiuu6cC8Dq2hvuaIEm6l3ZqJaviFXcoBvDomEsUk7TlO5iYNtoGGsH7wPgHtwfBH+3DhS2N9VWiq2EEhs9qshrPkgEFImYPRiooNcgCtLxWDa4E102QJ3dN4+iLfAL0MDqaToY7JF79bBufwSxBxcGW3mo2XcnY9GL/1KI1VwNocdx1tFICN/7U+AZih7s7KT579+5twKWA1XtccmuBMRVAqg0NriSc8YOaWsALdLW/i7tqEcbumI2zzFYBcXk/LYO/T042yv7RSdk56pe9k0E56A9KD0CfQqsjwHuMsJ6jmRwjyBNXCFzVghdc54xrCH7X89cFMFOkJYr15VWr6OCgtLfNqWyF9vYjigMyWQio8F2Gnvwu0OBLXC34IAC1GCkatJ/QdTzlM1MO+d6lC3UVDagztwCBrvUyNygr7iW/4UsGkqDPSJ+d/nGx4EAVmII6Ycxxs9DJmM7JSGbVxIXjHyO1vJYVTS8dzf0nc4jFcaK+7nQygNxfgbFtWuQsdwgNqiWQV/fKmWPcxECWeMcaPbQ9CH6oxU0riF0QSiZUd0B/TEugdjQwRBj4LSOgvDoXVu1qGbLHhgH3uwzQt/0d8Nl5O56dlVlHdKreQwZxvky8321Tc9b15xXCm7KysgSxJnB3GqXdaQe8Lgti1eXRPsDvHZXDw72ULgsGhdX7WcCV2EHGck/dIANc76f4CHxjAi1fltvjfgqk/bXf0S4GchESGMdFbd7egY8nPShDhK9HG3r45geD0/Lm4LC8Ish+vX9U3hye8LlX3u7tlwM+O7B2gkvmIrHn3NeHUFiX1Me/to5IRit0xluC2g4ILfuv798/4X79Y1yQXun1sHLECi7RmPVzzNCguBQ2V1lzqqZBtUV2dY5rDUKNq7SCKgjdkVPAf3RwUEYIrzRqtltlptUs1wiZ1k4hiCuWK2hlVZDyqA42pboSGjnG08RKDIh/LvEUUlTHSYOBMQ10hd65jv1iM2WZJ664lEk8ArM+1Q1U6RpXqRgSj/FdBFEsYgXqkibGaEIrYe+Dmz7KDz6ZZX3raXd+3lXA8PMgQNJJagCIZof1ra3qHGvnBCFTFkTRMbWhmkFgAZi4E4KfvWp/fEiIrcbVVFm7oaB53Xqc72BxzCcgpSt+PzlV028jXIllV0juNJN2a2MizXqYgvRhyxadOYrrs3JdeGkIE3UNJLiDb6Zf9Th0sxSIVa710UcfpijNIrWk/AhiXX9/rDEdUa4pPbStaEejKexqr/OLqgENBDX3+ryZrcZf0m7sLozVR2u5D2S8VpVrOaLsPaJE2DMSq0Xie+kECqIMHKnW7VPjO8p6jpDrJwvwUwCr/21p9jF7Fo1CMHyyiX3WmkQAFGboOC5okxfq6ribfPfq3XY5POqlf2bIFDxHsfX9E0vw59wCOaUGM3awf/4yCbAzcMdx8tRZV3XJkxtcPxUG/Az4b8vuXi8JAeMdhcsHTSRu1EWmj7pkXt/2pb8qVoNh2gNYggUxVbW+1kOBo0cCn3NUqh7//Xdfvd9jiTY2n3QdtEqQyUW9kVqWfmbXNdASeHOlzqIvI/cstEoDoyHvCSzIk8q0MzRanz/15XRWX1PrUvOygF5B8jPX8FYeW4MbK01dN+eizNEuF3CaB/iudHwFER2Gz4Kq/R5af49A1xr9E9qp7wzRALC+vhrTZfkcXXSgRgZvbG4C/g9Kv3eQeyXo4pxL/PmAH/aaY9bPpAtcE7+eduiHDxBEp/s5CUbtloFBLOV50nkIf1wBaWAqUWMLMXEXsvO9/RWMtkvTHQbyZ2wjqPKJewtXaadFGA6PYxVG3P8Q4X6Hln67s1e29/fLDhblED/6dHiKLz3EvcIKKBxo/VM0vnVW0l13RgBZV+Ry6+cI3vdvXpcjwU8z01/4quY1Wxd/mvcqM62j3+tvmz5VM8MowF0THwa5lmhDCqwVwBSQ6FqDaD2Eg6P6cG3dvKy0RnvqfAHBDyZoVzwLdnmntRqhUHW9HASt4K+ukNfTIktH213vpet7UV69+uY9n8m1/qhrBkRTZcpSBihN3lBpNEiKPwZTUlehu4HWt6F5eEOYQ1CiWbOh7GoPr2XmxlLZcYZICxwLYqcCFraAjqsLBu69uNBJBakGy8Wa5nFzHKq/Mkugn4xWvhjh7hzsZrmNHi6ID4s4RTOO1NC0Wa0n2CWQjHLBJYvztCLPnz8ro9MjeqM2xtUwyDSlh+Y0G+IDMLRmNlatPOifESyflZPhRemd4roMcFfO0fDXExkRP7/Ct+XzEKE4ZT9BQBwUEnQdtNwcGjXWLv2GRvRTwPGBPlZrJ958rzk/P3M02oUDXOmYPgOG4YD7Q+tT+q8AJrjULeEsK0CtZtWFugRELj8iP1LcJ1C0qtIPhHrHS+77CvDrItoMxU0Nan+d5pkBOugQftJ/s3xqW9vrwFtKkxFYR/Cd8G662ae+8GNojWlI7OR21HNJdKwxna7ZPANcwU9gfh+HncHPxDy8armszaqKApohcCqM6g7h99MelYp81e9x9HowOi07b9+83zO5ahCHSZ7At7xyYkq/+KA1F6j14Qj0FObAonuQKqkXSLmSLrMilRyvW6H/X4MbPsMkQanJTo4a7Ri/MrVAdTygjgBDCAjotc1HODJsPcfq+mZZtnIUje8SfA70ZHbYOf6vtfROTNHVgelX90P4rgyn5lEjyUTLkF2vXh9VbezkFX17OBnfVZCnbfYhwq5vXzW1Wv2wNyzbBydlu9cvO+wDvnPQbMY+OFTP/ayzd4Epxx9afG5OAojbRukNrsohgjUCNDJQP/4CjRbhFFh+z256WUAKguMThLnnw9pO4vM69mKK08d0qvW0Fk7QHwCCY+h7hNCeKrx8Tv37GdeiT8ZD0mh/b6ds77wjHjqKVdBnl49aZy2u99f/t3ZC7e0a/glwr13tDkVGWxUMXR3LKzLtkj5Wi66lpj24TSY2ZqCLQbnW0jy+4PW9Lt04WHVTiVZQqwyqIoyPz3WkCxcB1ComeG5f6LfHuDlaroI0WaHVFhMqh4e2B8Gv9LvmzMkJwRjaxfy20l24UZoa01T9WQGWjgPWaqp/Z5rsqBKu++MAi9pBsCss5xeOZo5363Lq7CFrYyyEszzCEeL1jbUAyhSb2R1dCAdZnF6Yp3JrcfDRfcKI4M/jgRA0gSvVaq14zRzoBlmvbsZBFyqanbYJeF+tR6npNAXTgMzraILRMHx/BtB7aPwj3J0e++hmopzi7hzhw+70h+UdAH2N8L0hgN2HAX0AaFp0fr5ZFgkaW7y/vgCoZ5h0NRUAIpqJOTdbI80kscK+sNQtK5uPy9qjp2WO+Ou2EHcAHkXant3gYl/CkhOutX10Wl4dnJavt3vlq3eH5au3O+XXr7fLl2/elS9fvSvf7uyUfdpm7GFdkuXXLtGSpdHPhwEelw0ok7WjHXE/6LOrWbiAbsYacpwAthYK9yaFi3gG8NXPXsRgO9GEx/JOvpo58xkJ8kQM1L5WXLiJIQVPeisIClnwIw/BmVugzvHR+vf48vzwlnbnWppQ2jc7ZYHeD28Pgt+UkksAJuNhA7hmJMJGZRDCmwt8/eGar3eVMIOXms70KmlHPZeW09YQ2RIJQag2rW6RwlIJoQbUGkikIeDRpLnEnR30MTxTBL2ueiDgLTHO6Ca7Qa3ulpPUBa1+s/fQ5dHvra6Yk+EdUKrtiokV6NxTi+Q5YZT9glkyOIEUnz3GZU36ug9msjjv+pZglPb5my6da1xOYLVu0g9uwPsyBzgQYj3lJn5w1+mgcy1oOkkgiFX0/hPTCIJFhFXgpKtAcUrl1uaj8uLly/Lyo4+wJPPRuM6aurqbKkPodIDrczw8R2AQsJm50kXQl+Y7ZW1prTxaf5QVm00d9gaX5Zu3++Xt0Uk5pa9OVDGAdzZaHb9AgUFjtbRunUxTCCZnasCt6yHYJNy0LiB0UvnpvupumCjw+AGulsfIT6dnBmSQwkWH4xrBexMlWnYVW7V2WlutlIOKegxVsysQCo+urk+dqbGXgbVjCNyDXcx4hIpNobK6IINevH9oexD8kUC09oS7bcituRE3k1C1UMlL2KAZpN8SBxjbmUfTdgDr/fxSCGQHq1n3QoYafM81lHRNXwUZHdGl8nfuAeSwAJO4Oau1VBqG+nSWCa7h2EMemobmtnHmxF133rm4Co5gjOZC0Gx7sijcVUDrnwpmzaRaVE0YDUNbpGJyxl6X39U0GY3mPM34AOE5ObZS87bMQuDu3GxZaiGUgGF+drosA9i2E3yaKAIE1vXzFzrd8uTpc+KU1XIm0AU2v7swgLPItAAXtNMKTAGxgHA8evKY/Ul5/GirrK+tlEW+8zkDjVa7XKL9L6HRGdbrFECbafKBdotcb6ndDJ2mZmfKbQOQcd7W1pPy8YeflS/YNxGkA+ITU61Dzj9DiGlieOq95xDWqrgcD1F56AbiEvF5OKi1N2rzgNoJO9BVK+rCVQk60eYJjMO/avWnpmp6WjrqmhlYT06auauKxsMd4c64EZ/jx3OfqtUtHhRbgJrjk/2jr8YQEVQALo9UYqki4HeFIDPj8B4e2h4Ef4IZtJHrWaa0gJunqs4bwQAb6SCNjbdO34cCz7Ws6OyioVfQXD4Iopqe6tvXDrmngXRMiZdAEsFrISkRCo/R/K6sunCq611a991GqvkN7XIN00wNQsFofsF6fNiLpRLEcW+4luYx0X+QT0PZFEjvWUdvtWIyEvcBP9EDFQzbG03i8XznokyuUOf6lfqkc3PTZRE3Zr5JGztzZWtpqazPz5cVXJVVtNlTgP6S2GRzcQnBmMPFGMYctwjYISn3AsLQ06pUtaeuhQ9d061z3vSmqzAvrWSG3KzFc3EnCE4B5BXtHdL/IRZMWi2gRRW8OSzMGf3dxvV73R+Vb4lF/sO77fJ/+w9/Xf7tl79G2w/L1sZWefnsRUB/SBzh6DFqoGZpuIeaWKUgvw2upZ08ko5qdQfZpJFAzwgxfZCqsY5exzSlghEtDO/5Ue3shCWf52uN2B0WS6Cq1bWWHiSW5GPmLKBkCMaKiUXB7Mj+NMI844O5IwhO9awLelUceT+tEThEIJzUnxIO2vLQ9iD4Y6LoSOZZwiRvVgNcfS7dMH1hi4wMlMaFbO2sg2Olok81/+0YAcRSS6eGhY7auJpCrR3X9ZG417eWxKJV6eTq0nJ5iga0jKGr1kcIb67M9dapkAY5Y9Ce9npJs3otN7WBZtcRTGhftb5/ADeFYrxPlqPKdwhocJ+jILzElziOero5DmGef2l+uWw4mR/3w5WSZ3EJwB3t09VQ886WVYRhE4uwzg+bc7g5k7gGl4PSQZjXFhbL+v06ojasjaZ1HX1XUpZWzohzOl8HC+KkIJXJ+CFrAkkNZ0WnbJUuWkR5YRwy4s0FYLnleFeajhbV9COQ+wjE1/j8v/rmG8A0jUV5gjuo+zfBtZ1gPplUo4NS0sppqrZP90PtZgZORWOGRj5qzW0HxIK3uihW0+puoGjgIcyBxpwnXriicZzEdoJU1d4Ks9e1QLC6J3F/3O9UPI48g6l7P143JxqfYy0QzHO74l5XV8r2G6NlQjw8cYzBuPGh7UHwS2g1uo+MMZjNIEdAojthIwGt0urIGo1WE+jqKJWmL/XR85wlTROE1C93RQC1qtkfMzkCM/4ejFKLWTLQ6rTK2vpKWWd3QoxLg5uOdNK5CzZlKQ3aMMd9Ur9DwDYA/DQiQDCeENQGVGp5U6xqV4VBgsdl470aLkuGqGLyuyKh/tKE14BP0wl/ETiE8wwXASYjg4B1OivDzQNO5xX4XAAFawamqYXbLUBNYL66OF/WlxfL443VsrHUxk2aLh1+1yd/jluzSkC7QBC8gjA48X5pcTGuh5mvrGRNkDuHQpFRtnOhu5B4YQnXchErkSfBY73KhBmsOdyuhdLFv1eobEN9PvFM2fAhFmsbsV7fff9teCfYzcQJbvttWhFKBITpCyDTQkYZQKeq/Z0QZHxR6ahidN6A50snr+U4gteITZDBCJiJEOmvpnbcQ8DqymjRpLP8ES911T7rtlyNAjdawRdHYgugZ7wIXMpX8eN3tkUFNjNVFa1uqxkoA+CHtgfBL3DVRmZdaH52NUAGtK4AYAByL7G+pwNAOecmq2MjaZhCIVGljppfIXCXkFoSj8vqcIDJebi6Oj69w8kvPvLe2hD97QS2aHldBCfFcNMyPD7NepeOL0h4iSvGhbHMclBIoocHfFbLpBaJ7zS8qT2H0Y5OK4RpKN9pQcJcCGjrs6Qf11cbzQFe25TgdXEhj+Nfw83xSZEYI6QOzXd9ViYuaRMa3/327JS9X67PiU18POn5MOMhxlSPNtfKp598WNZWl/I4fx8k4cMd1J5WZdpWsyyycmkJIdlaK/PdDtamXZ4B6g/Q4i+3Nsoa9FsHOJ+sb5U/+uTz8k//8E/KL/HzP998XD5bWy+P55fKJ0+flUc+XYat03ahL9c1HWUVChf4ku4+icd0r5Y5wiBBOU5Xx+8cq4iyAuTyVOvrFoXCe8GoFa1uka2m/dDU9zVG1LLgmqAUFa4s+6JngZDWlUCc/13resYCkSXZea2zAutsr+ra1CyPwuQYQbu1mDkmw/NTYgtczQe2h8Gv9kYAxulLgS6obu4Mska5eIqSnGJ2TwBLIOKD49/XRZ5wJawJVyhUDexqGM2pOtYgy90BqyePH8Xc+3tzdq68fPkBr2h3/ECtSwbRMLmaemvGUw57sIefbz4XTWQbJK5I51aa4KrNBa4xQG3C7Q0H8j5M47Mc07zSmcpAO8o1THc6IOW8X68l8xQKR3CdxulqCioHJ/U0cXN8QopzUecW2umTT5evk1sc30CYMPczaOyFlfX7xwk9Kp9+9jHA/wThWU6ZhlZFJuqDByjcM/0KyCYDzq3HWykB8GFwjanb0iTwXCSAfrqxUp4jGI8W5soaQeYW5z0jAH62NB9rtNBplPXNpfLRB8/LU6zqEwLpR7RhqbsM4OoAojGJwNLFcK7xrdNJwbjLmKvc1PDyNNWn0OUSLWsDzcRojaW1BWlZbjzKA/cJgdGd8RGmM40a5Jr4yJxufjNLWAvYeK814N7xNBB3f9dNkx5eNwspgA3jBwvY9E6iQHkPq3JsSiT4fjx+8EPbg+AfS2pqLfB3aQaCQOMmdWlqyUGyNbwmFch7M0QZmEC7KRy6A1f4YUlvQowM4UOI1IpzDQNiHxi3ACiyxv3ublycjz7+MHluC8quTMsNfGbrRen6GB40nBNTfEKg6947kFLryeE2iNadyWgxrFBrCnSBqHGXQWkvx7pbJxSzST/TH1wymZa2+l5mTs3ye03teU3rglZxIVzIK/uyMYATu/XRjXnaZYEAeHVzszx+8UF58tFn5eknX5Rnn35RPvr8i/Lxp5+VH/3ox+VnP/lxefn8WZnHd1c/5gkqajgUQVxHLItdMqgMsLBQCsfi/AIu4VYZShd2IAggcSPZW7i5kC8uj/OLdXsEihkkl280zbqIRX306DFWFkGd8Wnp/L7YikJxrVLdUt0i4z1pqUXkXejrE+GdnZUKWeglgKSrwTvUBQfOX56NNvb3Wn0KRuCDf20spilPnz8shixNt+TEq3h92JQ+ez+4F+sdywc/tIRmAxsIivFnzUrBV9vJ/XTRGzPOClwsi50VFBPewQObNP/B8obNR0+7rsrg4JLSpjTl+bvcTFPlX/XDEAYa5GdEHJDUys6Bs5sw71oCrYCAsnLQeb823CDaVeEcTj/GZxdcT58+Kf/gz/4sM7QsjhuNjrLasUIzD8DU0G+//7ocbL+ty3vj7qilJFKyRtFOJfl86WUq0YyGfmaDc9VevI3W8jiZp8Z4vLmBVjE1e5P7OoIYYeLYi4ExDcBDK2lyW4Aoa+YD1DndtVlcFQTVlQfMw8+7IsFCFwHZjHAsrSyVLr79Er8td7vEAEv462gvlQqNsA2OLjvmoRA7xXOewNgVMmyciQXr1jN2AQ9MLLiQmFbRPrhukfwYWNc0xLVCIK5cN2fC86rVNJPWBOTLxB8bG2sIz3rZerRFG1cS77jCXB9+HeBGvtvdjzLzeWhJEQO+TE7hszxKBg+QO1Jes3nGavA/Whhlkvf0yn96DfDcINVBvNQTYSmGZ1V45KtZwAxCou3FmopWb6IOQBpTGl8CVsGvMuYecDvK0LGZWtaNz4/CsLrXpVGG4M4JRu9ef/9+5Q1e0FDG5cavbs0HV+mNKdICAHjNlRgx2ndt9kuIfsGrPnhW59Utgnl2VGJa1620rq6uhph7+7gtphDx6Z++eF7+2V/8RVkGKE6UvsRPVuM7WNTqdCHcRNl+/XU5PvRBEMep9VDabcDYvVGbqLmixfnO71UsxgJJo+a42jsFUkL6cOpquXR3dH0MvmoqNysfX+E7QlAZWhnkyDOAx1Woq1U4D9kVK3z+gEBfy0Mx7McKPvoGYH+0slw2l1fKRnepzHENlyI0x2Es4dPRYWu5g8lNXAF9btuotUrt02+TCASDnDuHRl9GaXyOFfnxz35Rnr38uDz94MPy9ONPy/Lj52Ua98tQ//rC0VirMAnMF3Fr2l4Hd8GAdNQv5wDejI3rFb344KOyuLpZ2gTYASgaIsIP2MzNW0WqXy34BKK0sEaoxnm0VR8f/igonqvroraWJxmUordnl1yH4xc7PpaqCovehYG3m3wzIB9auDcaojwHqdHKihLgw3Jzg2kf3GelarI7upWc5yQlKwQsrlRwZLcxxEPbg+AXVDJB4Pjq42KgHN/7id/oXA1g1bIV3MncoC18zQMVONygzoaYQ9Yvfvn8Be6Kz3XdDzjNxnz+xRflX/1n/youjZ3JZJQhQeLtZOksKSilvPv+N+Xk+CBly8OTkwBXjcOt0yQtkybSYFri6/pIbNtmgJqBGI6FRzCSdtkr3jesG+e8OolF/7wGa15X5lUBB/jQwT6Yfkz9DkzLI37QfhbrWcMj4Lc2NsomGnWF9915XCHA7J5nZ3EdBw1n0GJTmH5cc+HB9Wsmw/uqLQVLUnlqTf4aE7hEUTaeR6tg9iztefHiZfnRz3+B4vioPAL4n3z2efnRH/xh+eyXvyxPP/usbL18UZ4A7k3ctPUu7tncAtfCgiFUSy4/gvbcfv0tAe9xWSaeaMJD09duKoMGLlPcSOmISAlwlYbgl76CMe5OiFUHDpMt4ngjRekZAeF3hWEoaLnuxgqWbZa+4L5UQapVBFkiBcG0cE/wD0YKwEl2S7edmXd6esTeS9yhe+a9Lb2xFMeHeitAtjEMfGD7j7g9T7qut6MWNNr2RoL6t34YnUrmBu1oQywb0OcXiQkQuYjMNEBdROM5uriM9vvm629Snhpzil/705/+tPzLf/kvAMoC10SCMVmRdi7VdmUFpHn31VcpW7Ci8YRAV6K6YJO+ngNe0DWuySkE02IJbAdUhhac8aNjBJpYAy0VmgBzUxAUON0BtRFXSZmyAh8m42M6qqmGlAYu1+hqEwqBWQizD37WfRuvZdrOb8Y0dQfasRipc4Hxpuq0QAo+0lAb4Xc0TFrPz3e5hititLNIAA0n7hkBtMsoiuS1PZd+WUjnIlILuEGmBelg0sPLKytYVx9VulJrhHCjVtZWcSeXed+uZczwzpFXhXiEFj/A3//+7dvy6q0Pp65BqpvgMvhVuanEbIPuZ6wmn10tL+2nPXF5VEq0MbGi/VdxqIx4tSjQZIjrLOkqapVVdrooKprqviJUKkDa56vKqL4Ha7o6CEjKH8CArpE4jJXhWrdYaIVIl0jXe+fd2/dze8IcNhuf6rwZ8+d1/ZY8VtP0JsfYkLg6ZoAAro2LBkVQZKiugQx1xO/N23cQHtNN59fQkH+Gf/8/+s/+ZVnDPRD4lrzGpNEh8+hnrpn//VcBpGsHXaChkmuH0e7md910ZvTTJYSaxOVWRpjZizP8STU7x0gcGaTgijdz9S7/HWEFhOas9Us9OAzkml450+Jgaob/BRu+eB6jCWgWOi361irdxflYNQUka+KgtZtqboTMrIYWoqZ/rYLEJUCLo8bTVv1hNaBu1KLrHaFw1PC21XbHMgCuGQLJxrSrY2ABPA9lNA1AJwFIAzqsEGRvEsi6lv4sx3Zo6zJCsfXoSZ7R28A60YC0wbGJdrNNPKZrh4bn/gJ379A1RY3bzNQZZEsL+E47/D6j/KoWaQmNEojyL1Ze8JoJoz+6bAa5tp9b8pkd2nKJDMg54UZrvr6Km+iD9sDDmO5ucWUAsKAX/O71YeAoWV79zUI7R/m17iq+1B8N6mNqdZ3qMoo/vD0IfgdaZL/RugNGEq2LBvFJLboNdTmSmpOOZkQDtDjH0bUGry5A+vjxY9wBgbGAy3KawMYlQl5+8EH5i3/xL8pf/PN/hklejZnMGut0sjGJi8AN9ve+L3tvvs5QvMP6VnH62PysY49G0bY4kUGmeZ6BdcwyDDmDKE4uMZuDxwPR0bR8X5mpb6rm1P1x+BzNdK+xvI7H+puKGh7GT9ZCmdY0mE0uGrencz8QY42OYLJMuimIaJmjwb4me8R2ZVmx+6W1RATVBHKnp/1y2sfHZRdopuhc/c05rGp265dUjQpB1kMlyDbxkKxGYgE6RiMnAKoCMMOx89B2CwFYAuwKi7GZSQpHg81StXFtFDqviUTBJwQA1/X0cCeKzDbGBYEfoUMQIOCNAwAzx1hv5bHSTquYZAZAV0IiDIKYe3p9aarzrFLSbfI8ExDDs/uU+OV5WeouZPxCa2FwK/Aj+JwbC8I+FgrPT9vgk8fEDdRKQQdxquujFXEfzx34oe1B8P/8pz8qf/KHvyg/+/EX5cOXzzOIoz/vKOSjrXXcmbnigk8rBHhbG49xHVaTM1bTNdB6Sz6YbXG5rMGIEwIXU4yO9q6ub5Q//pM/KT/76U9SwyLglOAKYCV3v/T2d8slUnwH8zSX15fDcnOOS6MGhflG9ndZFKYCVj8vhObYLIikRsMydVqmxGAhhDLjIysVELcQF8CpNQSAxxufVNOLyZe4ED5CwKsrUKf8ACEws6PfnAc7Q3ytY9Rj8EKbYg3PMxvMFRe8vhbSVOLb774pX//tX5e3r16XXq+fleP6J/06roBFMHYRTAFUsGS/2IkRvI8r5zn1UWHJkD/HmzwwFuCH5OR99pnuZiag8H2eb4UldkTY1G6CRWM1/HvX1sykcqxqe65B32tK2mpXaSvgaADtQdDomylqXaE6j6MmOxzx1wybjvV8QWk/pFvO9XgONs1pKljBUKF6XJ1/PZ/y7a6PQgJT7i5opgvngOb4s+6m50gPFZbKN2MDiU0qnxUOM0Dh4QObju8P+vz/8//iv+j+8R/9svzoi8/K559+Uj54/rw8e/60bPiwCutTkFZrcIzMnUNqIOOCURLcZ9e69r2NOjg8jI9vfvkLrvUP/8GflS8+/yQjlM4T8MkoLiXo+jrH+9v5LKE1m1HCgGh0egxfHT+wQ5ZLEG/gYulKnCLlPhdWAl+zZ0oh2msWE912USkIogum9o3roWaCUga5Uw2nF86UFUxvpz0Nw9FI59cx4/F1b1yX/wrXrY2btsb16gK9jk7q88f/BqFZCQ2i07AI0A33T36b71zQ1tHcIZredUJ/86u/JZgblU53BYavZWKKAMvzzxrQT7eEezQ7aENAbFpYV8/R7ZR700azII56W1oQARAQHCc4azp6CtrXTBhmE9zTFjSqz81K5iS+sxm688zd1RW0FHl777Ds7h/RdrpFv0xxSj9rt6S5tGph8XU1jF0aeAEqE/P8NcPDK5jQTdQiC7Hq7klP+eDcilbAyxeJjfxtPNnIGEm6Npw5Rt/1FMTUHHGNmahYRuMn7uklan7fnb7zFweN6/o7nCi9w8P3m8b481/8ojsPKFZXl8vjJ+aEl8vG2kp5+mizPH3yqLx49qw85/XHP/pR+eDF87Lq2vhox6fPHuPubJUVznu0tZmy3M8//bB88dkn5Wc/+RHXWAZ41wG0teR5LNDgBM1zEnMm0WPC1Jgw/BJw9/ktmkemonkckpfo+oBDduvR9c2viAuc16rJdsTUc1KRCpHV3FaG8iXn4y7xfbvtI1JdT7QDkLg1INC6mTv3yYgCmeakL+bfZ2cFv66ETJ0AgGg9jpH0ZhwS/wguXtM2lMKI/ejwoHz3zbfly6++Ln1cnqcvX5Znz14gTNW/19TLdEfUva+rE7RRLtNoOmdLubqZLp7gP+P8s/6gnBwclMFRr8yiracBSbQs4KsxmlmXq7gp0SAARfCq+aW3lkMaqR1NEzruYYnzt6/flSPcU4XWOKhFXJWEAW2Qbs56U7F5WcGlovM7Lh/AJ98P2O1HRnDtz72m9s/Hm2q1td4NaClo5WfqvLimwpJlVNgzSQYBbmbpy27Gecy0VRdVk2jsxr24vliI5ctWXSYt+NEBZvV9wL+2sdU9wzd78+ZtOYbImsJZ61qQdgmbFKYAauHiLC0QvKymROEJwH/25HH5AOF4yuetzfWyub6aGpa5JhoELWYeXwAneHFQCcBYT2LzNbUZ2VUrnWFVnFMKkdQQmjkBJrEVlF6vh/aqM7HUOk6zFBxaJC1PIn+OV9vMdxfLFO3XHDu/tYV2mYUCugBqinn6MZ6M7fXu0JgGaY6SOqjkWqQpPcDF8P7xYwGN7oS0sR32Izttd7Ds+OioHOnq7Lwrr6DjGTTrcK2PP/q4rKEsLFJztNLlSpLJkencW9fC+wiwWBEEyTnFDvroppkpUWBe/+arcgYNxvNf6UiYnumn0FkNX7M29AXAC0BR5jXcBL3zGUbw4xSF8Ksvv4pF0BIJKlPEZvgCcNqlhrcURcBKJwe5jIeS3bPNtp+9rhQHrejbJMfIVwHug61VIM05g1wn5ug61ewgeod23XFtwKwmpy/OE5lrdso87nOHGNJ40bofz9E8zUwpgCYs6B9/XCbt9Py7yduyv7P3fuD/+JMvul5sYHrxZFDebW/z6qCTWgHpA4wDTLpD7GppiaGroHuS1OcIhsGANDQd1C82+NFFETOmvdCSEN+ROgXKLbPxNdFcx9Hf6p3hx8JwF1SKywKA93e2I0C20XnFMtGVFAQNvOI6MB8mXpr1QashGwiBrkWzuEpDa8YTJ8rpGQEe7dpa60bj2gfb6TqbERIsiD6nZtig3+4k5Ut/k9VSWH3lc2aKAXqnSOqaqDR29w/Ku/39POxumvsL+E1cR4f2pxFQXTXdQncnhgMDFAQ+OW3JwrS4hi6E65o7DvD4BPT59jw8qIOEO99+n+MlhOm/uDhW3dKu88zPlZ4IAH2yvfLJPhiDZUU1BMUV0/ZdS+jNNi6fh+pCOGpKf+Gz/VUj6+cvEOtJx/HaR5ajxFLy56CccVRmVOmOAXzroHRp+AJhqKt5q4xc5c9NOqrFbZdFc6JFFy6KHF67ctvCYjcZQtO5Lmuu4rVfzdlJFBOx51K73E5jtbFuEwoPbRZ7e9u77wf+jc3HXYfBHZq3Hceng7K7u1++/PXXZXtnNxkHfUCDWfPvBp2mppRm05UWoaVGnCDV57g6WKQJzagcwZYuja6O6+PoL8vMpLYA/s3NBUHgMQSw3tzgrY2WPwQYZl+aZfvtG0zaPoTQpNJRrjnCV9cflkC6HckAgGOH0i0uk6lmP9SkE9xDgRpkVQXew+nNVfrJebbPUUqB76tVhga6VRMJMEAPsNxta+IEdgXMxbRMwVlm4OTwXeKdg56L2F4nS6RLqjuxiJtlGyM47E6S8WmQKeADACoEwe/aO8P7aYbW54/4TTB2dHPAzCHgfvPmFQoINxDAgNJYTK/tDKtofQXZNgP8LOzE+7SX6+lpqMx6XOfV67eZ7imNdWuAn7fif7kP3QUVP5rV0n20zsfz84wC20O/bINP79GHt6zB6YRqfLNzTvD3AScJ6L0w9JS/Voea7TLhcAyWaq2Pmy2pA4tt7qclT4BLO7RsyfHTUG1Yrsf9gy++8woqxO03P5znfxD8z1982DUTsLi4VD786CMC1kWIxs0g5j7+5rfffxdz70ybw6NjGmKBGVqJyF3z5NMbrcu20aYcM8mB/Q4Te97v5enlgj8rB0AcLUke33l9kRE+gyNz3/qS+3u7EPI22nIPC+RTHWWLmkbwuGCUKbQmwM9Dz+QemlBta5u91hCr4Miya9k4+LU/PC/9uHL6/ez4zhPcP8LHtQyipb+xgtpGC6OWSsUqxxg4OujijKcsKoUQaYkyMgmIev1+OYKZAtZ0qXl18/2mOZu4jlcXuHTEPQaaLiiVpToArmk65087XmLGSI1v+YftvriE3jDffLsxxQn32EH77/tYU5SINUIKbK2qrVZJrW9wbFZGgP22GFGg0P9z3h/2jgHKu2hfLZ88vgJBPv1cOqeKFJALfjM2Ji+Me1C02XSFpWOCz3ttr+YXvPJCa5AU7l3N8phdwrGCoCgT52Of0UYVnhk+BKI+mM4BtLm4Rx0wVQdcFSRd1ftBL4R7MLpEAUOroQIOhuQd91Bo3716/X7g33r8vOuMrDyYAiLJfFc2U7rUqgYeAzSOCLGjLoqkBrIoy9y3psfZSC3MG20uk5ric9yBoz3AfRwtOcF5k/jSWhHNmDU7tVKTwAqhU8J3d3Yg7HSx3FkGff/N19FI+n5iXOA5t1Y/1FHIxARQyDar5QS+7s/I2U585/IepwD7QuYrQJyziBm3LDhZlWhzCUlMg6n3iZT2lUPvrQLXVBPTfsHlPXS5BOMZmtrlB/sAWrC6OpuIMQYxuJWBatq6xtFZOcKaHR4cxlI4yCcwva7a3lFua2oM6I/RzKejIedeAhjuCZ1dusT4Rqt3At2OT3oRojz3mPNkmDGJdVYpcEOpKNjucdkUDDrljC5Hdfd29jjHTgJ86DrkPglIITbsoBsG0zUecUQ7D7ROWlP+656g7elnHgiiEKA4fYBJnsTONRCh0CujtSokznVM4fJaawfoC+1OabTzdnGtoJf1Uu086acTxZY4iD5NKMTgxXGBWF8su+lNy9Un74zJ4D+K4u2bHy5sexD8m1tPAb+FaEq8/v1pfHBHMZPJQMO12q6YVidj+/2LZ0+jBZTQ9dU1PD0HTerEF7W81YMySM92yqecs0s4/fuey4jj00/PLhDcLKHx0J5HBzXPC/DfvXldvv7qK65pkGNgZeB9BzhkrIEpphWiClJwHY3r5O66ghpM9wc2vVnzE/Ypw/R8Z03LQhv/m3MUHiss1XIO5HVQAAkU2SSwsUTWjqFPWp2aMnSOgysoY9V47/zakbELAiRdFufncRcaSdW6ArObKdrXCPYb9oNjLCEgTVAJuFQwxhH2bejADfc7xfc/JFZxEVmzY/Jgjuvqj/dOnZCupUDzI9hq8AS+vFpsKOgUuAp+2gpYzi9H5Qqw9wH///NXBLq0qUsQrgXzuwHXcmJ8c0Z3r2ZlBL/a3ZXznHHnEoriQ6sQi4R2NzbKKLSKjc9mgAQ6xiS7Lk4sJaZF9zhPdNEj4P7S2QEwy5EFvc82Vgj0HjKPWYXF8VoTBz9ddkY30etpqfCtuEfN9CgQ796+J/jX1je7DjJIMHP5rorgzb1Zh46bSnSlYcEggw3iDH5WV5bK8vJSfH1XU3BtHR/17yPoLUoTn0kOQkgDOheVPcUFsgNG9LoYpjat6PTZT+aC37z6rnz35Vc6qHEhFC76GGYbdGdKnCYaAuiLDkcKBEAL8NEO/FADb7ffvZonVys3YZDzcas5tZ9oa4it1TLgcpPJWclN66DmAXQea9lvllrhvmp1lyl0OUSDN1Nxi5jtZUuUEaSkGL0WWtFMmRoxT0fh/hpqp3f6XZ6EIoA59ozXHm7gu539sre3D00HxYWgFrCM+s/H0FYrcw6fzqChCkELYjtjpdi9UuIALEeNUXQzaDMgOiZem5hfLi8/+1GCyj4C9+277QSd1kRB6oC/7gpnA35jyeZbfJ7m+lqIOl5iP7KSh6/0T8vu02f0IF1uRXdW/ikoeeQV8VhoiwZyPMTpokPdwjl8/MyPwCsAWwJfoasJhnvlw67211XVGk7Aa44o07jHUwREPj3m9Zv3dHtW19a75p5dgmMAQNX6DkpZcWmVXSaZr66WBp3LshNo9A9eviAY6hCQtROQjAD8CK00GtQSZBCU5UKikfjs6rpZphtoury3jDPrIZG7RPg3aKvvv/mq7KD1DQKNHRpztUZFkzm6v6bCoHL2/AF+Y+p8IIV1JDLY36JvuXcddawikIExfrfu35jAXLErBsxC6MwjhfDgi3MQHX7TUxVYVas6JoBgIQRZyRoQDGljH7clgSmbgWkXJhoHORPJBWH1ad0SEEI7C8NMEaYoi0ba9kwGoR0jAG1Q7vcpU2iicY2nUBJOarFvBsuuTmea17WEFEzpZzAo0OP6abECmgr6WK377/vQ+xf/+J9ncay//cu/LG8Vst4RVg83A9r67DHplscb0a76LLJGrL4LFmjdJgSdtAIvEixWNWlO3F8EYILA13VMFTp5pNuT7B+bdEX1x13UMsgHVwLJCn4oH1OocisJBvDg03buAPbM7WWZm7ou7anbMj87VWZwq02hT4KnLGMzUmG8Z7ZnfWOzq3bWl3PZCB9GbBrOzMPbt6+j+QSjVYPOvX3+/Hl5+eI5QDRwRQNy8zrpXLOrmTXnbsCmGURb2CGu4UJQmj8ZYSfnnaSNBXGK4ndffRkzfwXILeRyDUhumiBO9yKLwNJGweK1Bb6vuPkQuLo8dR7C39kgtvDjNN7rF1tvA2Fp4wJgnUe4HMW0jmYaa2Cb6CbHe199ZQM2hIl7C3yFR607BPTGPWZRPKvNtTZW1soKtLEmSBcgE+EVHNugVLFJA4VQsGYkmt31+m27j9kXJObSdfUUItOuPocssQjfK3j6+y7O5fmxSoIV0GQmlYogwqpw8TvfKTQec4kgZwLLXq+8290pX/7Nf8h6ndJ0DvA6SDaH8nP8Q0sgnS3p0LU13++Cwbku/BDssz6ZcorAFpwo3I0GQSpWACmovOd81wPaPzzm1UEzB7VURlwD4cQ4lNO+Cx2bacKaYxXVVE7Sd1zDTFYeYYTARnHBiOH5dekNLsp277TsnIywkkM+A34sC27zD4K/it4PbNeRUutmhpF0y2FNYzqk7XLe6+treZyMqwG8ffuWzxtV2+AGuFxd5vmy1yeun4MhS2EJfCC4fp7BsTUtui36iNZ3LK2uRMO/ffVtefPd17hVJzlPl6BN8Owkdxnj4JiWJUAGmQH6OaDBGqBMo40EqAGd2xj+njvefJ+RwvtNy2ClooGaM7USwKnFYibY1fRhApoLZkt4XR218zEB7im7S4FIqw6B7QquTtcJLg7O8GqKUI2sS2D6LgN3gonPFgZar+8YgJpd14FuA7oamxgv6IIZ9KtxVQI+AtRCOv1h3YQsDy64uMcAyzNACypkWloBnwdgRAHp/5v25DPv//03r8u//tf/uvwf/8t/Xd7o7nA/XZgEuNCkkswRY2wp13cTnCqN1Oq0aa+CInIjqJYqwGfoo5X0HF1IBSalGgo47ekPzwEnMaBA9np02HvkeQUE8C6T6QChCYHjQ/cexxP44/adAfjRJf28nC5nd8QeEy1YhCLgOsYhKlIF/aHtQfBrJuW583B7x1VSl1c3yurGVnn+8qOysrJRFubVQN3yy1/+oiwtdQNKlwrX9/I5tD7dw5ggqzvQKAewXEZc82S6Te3nknxLaDKB4Rzed69f5aESriYgQCR0VoEDFJcQVOIYNAsOXQbrO/S5TTFK6KTwJDw78IqW9/8x8Cvoea/g/PY7HBquh7KNZcq6o1xLnz2g4rDksaGYTOLUmG4zSEfHCvoVQKh1KXNoO102U72uT2/tvCeqpdWCDa7v6GmyU3wWaFqZRQK8jr6ui3/NAnJ23aYOgmLgOa9goIVb+tvEXM4jcOrlYqoilzKO4IirwouHUU7w5a1u1TqmWhIwXOsaYJVTZ6PLg4uxd4qmBcTWOs1Ajzmun5oeCGJ/tRpjOkn0jJ7mrfSYyBiOuX0FzRLuGuxOR+F4roQ1sTCnG8W5KlVLSEwLG7Q7Iyyp43urqoZXIEwDn/QO8QD2y+H+TlbfPj48wKMw2YAwGtx6efongyZ0seCRH21uK2naH94eBL9a3ADW5cAtZnPScwrbtrYiVeub6+XlBy/Lxx9/XD799JPEADJUt8fO6Pb4aND4iDDQCRd54jaB2uLySvFhxptbj6JhLYw7pGMKi+tHjgCyAzNOXbR8QtObNfj5XQFTO401s6lYc+fjjMM4YA1CAbXKXWKMQT/e7X38TTZfAgg1kF9wfe/hQTX95vf8gnKT4W5O5B7BxHPulwE/AnzBJ3Bdc8dAVjNkU/RXPd4Cucx95fs8jwxQ2A9ToA3Te+yupGBFrE+UX1KIrHJ0qiSa30nuZo4cczH3nmI29o5VjwiEaxm5AoO+smvum2o1FrAQ7Qq38dpAkPDfkWCV2ykAvMbltJiuMeukJec4QEdoIXYycEYHovHthwJC+83XZ0yAz8YhlntnwEqK2S+1vzTmOmp6YwItn9cxletcCifOz8zodpp6tSYKC8BxDsSdXQ7xHg7R/Nvg4l05ONoph0e7uJXEnChS258YAAFO//gu5da2HUy4GPDjlYXw6Ye2B8GvuTXtJ4P0652soTbaebdTdnb3Yg3UZD/72c8yg8nBJWklM43I1Q+eF62GFjT/b6bAuaiae7WsqbzDI7Q8QZt5edfXH50cJNDNWj6cL3PzFBLAPzIzQbvGz98S6EPOVRvLHE05rArDpD1v0hc+pazX4fn7H+q3AXjdZKSxSIW5jlbVfFoNfdrUs3OqAq721gFIH2G8lkL3IjIHAy0ZUMDUhmaxTKFa9ZulTmBM6vOhnUxSgzsF0pHkxVandFuLZaljkSBKApdpYX6xlvvyeWvzSXnx4sPcMzECas6lDwWs/rfuWlbGgAdq3wFu4DnHKNSumAAx7YCYRBBKOR4ZD9Q5C2ZwapoV9wZBNeNkP7WK0kFgSS1pqSxkyRo6pTbX7TKwhUjggPMBd4J22lhdGm9bXTxd1L6VvFfys868U2wgPfdFyaFQMvo/cA3/Xjk5PcCqH0c4AnrjSd06Y0VAn2pfhFyMiIPZxkR5vIyCWHx49Ybfcf7v2UxXWp+f5QLVQjAia1XSIacjygDXk3SwKdkF02hG2ae9pC6TlqJHPp83kzDoYAczbXrzaP+oHBwcxefTrdEMOuH9HI2v3TLdqfthIdU1Eq4vPySIEWRZZQHQqoUM8iSdUNVfjKkW0DBM2Ou3RtP/3fd+YPNbtX32+gXt1Vf0k795rNciprg0egAQgLZOKteHBbjQJotV0S4zGebPe8Qw+0fHZWdvD0Xxxql0ZWd7p2y/+q68++6bcrTzLnsfSzdymcW9/XK6v1eGJ0e4iuelwf07gLcFiNvQYQ7/v00Q6dREnyAzi3kvt04zpJ20b5J2GOBr8t1d2jDjILRRVzWAAZQGuJouC+f0xU09OrKrJRL4Na0p6AU3O2BXAcSd4b3WSuBlxJZrmAL3kvLJkhItUVxC/hLDQCtp7Xe6JgLcGMUpjDqk5wSkKgKttoN1rn0UM82v8sJ76TKnmtWxIe7nb7puPrnR+jEF4mzkMvUIE8fp7q1ynUfduTwH4aFN5fWD2Z7u8krXKXum/NSwDqU7RezJ0ydlc209AmF2Z40gVR/RenMXeDL3aq+dOWRBUgdXB1TGh9vZ3SbSPwiYkoNWKyK9zttVcJytldRkwDWLYPh0wFMC3wEMILhSeCQKxDSz4uik5jtuDGCNAPjH+wpsic8rvyfFyeZ3tfzX3+vu5jXmuG+33cw6nI5kItNhqubVV8t0EwRzrO1RcLml7EoQ6WNNX+3sl+/2DsoOYB7SJweZLD0YnfncrBM0Wa9c3llJ6TO0emHwGcGfhYAOHOramc2wFHrgQzYI/lL2zffH+7uld7hPnHFUjgGuz8/aPTjALeiVY4494366nFo4lRQNx2Vy6UOsre4ngptJ9PTt5PymvKWdVcObwqz9tU8u8+IjqHRZFIZYOmiW3D+CpbBIciefGIs5uBWwwvssMQid4iqyS6csW8l9VR6OBfSh0xAlYQJDAVAwLApsQfvjk354w+Xz6vnGDPJHxZM4j4aajHH02sdQ1ZVCcLHBy3oLbMCUnZPLsr39nrU965tbeSyRQPPV6k61vFWOzn196lqTq8vR5ub/lVAHG9QycVnolJ97h3uJ2vOkbTqou6NplVCa0kysOHfeZR0LyGNtOu0M0fuEldPjU0BnVsO13BEYNJ5+Xh9L4MiqxHDaYDI8XDxWAfCrsbiV9Iswugl0iZjf2McCko1DXEtnnsDMhaTGYMiAWq7t+pZqXYDPNcIeDtD10M2J9buC8OeOkF7CgOtUbW5srZeFdeKml0/L7CJ9aEzm/XSnifd9VTZePC4zbQe5uA6mOwpBHxh6at4VoKH+OTQ+RlgO2d8Q/P3ld9+Vf/Nv/235919/U15vb6cwTmUhQPWtfYxoC6A5Oi6o/M6MkjwxO/PmoJ8MFd2LVq9jJWZ4qtZXP0g16RB/XWvCq3GY6xWlnH3BBYnno/0lsYFqXDssvXyIUuIqmcPM/bVMCoIDgFbyatUFsYkBvQTLSXqAX3dZtzYuJsfL9/AHwaoTiHRFVZrEgLjKEXTczc59ZefOqdctZWfnPcG/vLLeTRoOactQMsywQ6bbnhL8vnjxrKyvr3JjfDSCVBCSYNRXJ6ucHO2Xgz2Clb2dDJKZ7jw/BxB0Sm0nWASVA2GD06OszGZBkxWcWZAWYZGhlqjqw9p5wzVHBh3BdTDMQrdwSC2MUGgV5IJB8PjPf3Ff/CTS+V3T/XeBHyaxN9GOgt8FqWYhvL6vDPMajmwnk3HP1OzcN4NIXC/zeKcdJ+jEzPfVSgiB6/K7cNUyezI7+PWLqxuZqNJd3yqLT7ZK2+l7ywtYqKvSWGiUtRebpb1BnLTeLXdTd2Xz45dldgF3q0PA+3ijDLjfr14Te+FeoUfiKrYBSZ5hAJDcJvnOldp8aJ8KImXGdEUf/Rzl8N32UYR3arJmabRsCogui+TQBeFnrAWupjGEAgGxPd+5ECYYskDX4jJcqSlMAallzNpDXCQ0tjHEG3VxLZMSKDKshZY/CpPjBL0ehoR21Nf3GWAF7ALfxb2kvd6AA2uJRcCZ/r7WJROMjDmh1ehmioAZZXV7UfZ2dt4vz6/E0TI0RUFL47tzg8W2pbhXCER1QSSIAYxuhIMUBqx961TQTppqqxuTD7808NN1MEg1zw/40NJ5wAQgvkZoFDJz+QrZ8KQWvgm8OYTN9dk11QLfKkiBGO3jAIythMjBN7v+78RU9Ut1IWVk3vvnB4+FyPkNEFTtlJ7a1bh4Pg/XAaCk6jg+Q/X2Ee1kzOh91GQiL+acL2SWC81uAPIff/BB+Xj9cdyHL7/5rvzlX/0qLo13OKPfN/jwViyaJnbqoitctFzN7cWL8vSLL8rGxx+XJ59/XrY++YTXT8rS463SWVsqK+trCMNMeb2L9t/dJy6YLk8476cvPigfPX9WugTOrufjoljdTqssuhYPbo+aWQJZ5z8N33aP5Ys8FfCWWViaDE+xbA2EJ4sECHZ36CNpBTbYjUA46OVrBh+hpe/FgjX6anMtoWXpglm+iA1dEzN4Wk0X+3Wwzjoc4xO3OifAshLLJ5p4DzWW0uorHDUeqW3yXjVWcX6Ek/P1SAjWjUvw5hXQiUm5+cObffrBzRBPidaX1aWwxsVZ9k46/wTmqGWc3+rCR9aeH/fwcdHwEmhcO2IAAmrBjyCrOfsMTnHtlNfiD5sSdfRzfnGxXF7XkggzCQJvbt7FYCsRfDKIfqKmVbzGzUADhnlc2+tLqDEjRHdu7292iJOi+e+3qrl5Hb/3HT973/RL/8zP3KPezwc2oG1kLMdUK6JphgmY+kzmB/guZ7i2vl5++tHn5UfrL8pyY57zJsrf/PpNefPdTnnzt78pve/flMOd3Vr/Q4MFkxq3bUVsZzFpTx/vP4tLMbvQvdeqgAo6/urL78q//9VvyiLK6WePX5Q//PxH5eXTp1XDo1ympBtgWWi3434mTSkvBTtgGV3dlb0DM3XSS1Bp4WqK0AE6rVO1lBVgav5Wy7RyCFuFnt9i9eQh1xWQ0kM6+Z801OdPwI3QTEzUgU3Ls83kuS6oayVpDQW84yIdFKsegYWOqd+Kcql80cdPOQjtDb24h/zIsjAcN4kVEPBTUy72i3UmXvm7vP77tgfBb0NsQDoHkCxVUNN9+PJlInZdAn1UnAj8+oOkrQxg4iMHNJijBoEPR9TJzByJUJiREVAuZTg8062ZxOSvxFfzgXJ3Yz/QNCkuAr0kmDthJziE2AbXY20hOGWuRHflAN9XbWVTq1tTGemxMkdSVrDXNx4gkdQSvN4fY5xjXHHFNfiXa9iv1KLzhVbAmEGf1BoYsz7upnwtvbU2aHVlpXz85Hn5AgvwsrtempOt8u337wBdp7x7tVve/Prb8varb8o7fPZDH/7MPjjpwUiEDbBnXgJCOAlYR3vH5c1vXpevvntX/uqvf1U2Z+fLP/7wi/JHv/hZefHhC0CNX45G90EWdsynPzoSP4WFln6mgKcxWVO4ZjuHx6WPa6GisL/SK+4tQqAAKiTRrtBB109wGetZmKdWDrVCJ19VkVgTeBja+iXf+LsHJiMELTOpBiSYAXSCjg8Mb0O3l88el62NtdxPbW8bUrrMdcSelt3Mk9etGTbHQsy2VTcu90DJ1uJCeHID6FGcN9cOnj28bo8i/MM+//JqV5Numa7D0VuPNsrPfvKT8uzpY7QcASkMcvGqk95+ypU1rxLJQEbtLkBMYWk9tCEGuNbGjAl0iYtkMZwTk9U6ukoSRQ2h+ZzrLHDfUg4ODrnHSbSMhNAVSjqS61g5qvZVmJJdyJXZITjeWCyPt/MXTxHw0QjR+LbDg/0hPyVfvqA/q9nks8yW6O4e5jRCc9F+H3eA42RGfYyqI6OCz1FMlwTxodkLZQ7N3ypoUwLXBjR6hlszt+DMNgCGELsC3WD/oBy+3S67378u+1+/Lqd7h2V0MsBKfF0OXm1jUc8IfG/Lq1fvyspEo/yjL35RfvEHvyxLj1YS2E7gzvis3WhOGjoX8DeiWHRDVDodLPUZLuivv38LXe4yv0DOqN11K+SB9LX0ORvX1Jo4qpz+S28sg4C2rMGJ7Pahs7TCvVpxV72PVl8fXHppQa3IVLtX1xHFGD2jSryLQOk+W8x3A7MclZe+WtYoUfhaFROCiCV0zdbZGatJrWly9l4/BWx1qRrvfYnLdYbL7KDZdTl6YPWGBzW/FztzuiHm1kcEff7xJ2g2fMhmXSTKfP1Zv4ePT7AqMAGhGRG1jADLbBrMFsiEjmgINQAug74lvUyetjO/GHSe4y5xI46/LTMEjC7poT/ocLYrIDgRIxOlZZdYDXEwgWoFScs1zHKAXY7gG97gsXOsPqYEhfg0JRqc31wr0+MiiILY89lz6fpV+q3wGnDps3oNXQIzSvbLDJPCYim1vrMGxNUcGrRDcGQpExi0uLJQljc2y+P15+X54uMy0RuU894B96izyNxXH22W9aePytrmZlnErzd96FIri2urBMWrZc0CueZ8+fnmy/I//fN/Vf70z/60rG6tlDtoZiamgWtofxqAy/kVav1b2uv6+bZJYfDzN+92s7RLi2MElZPznQdrz29u60QZ66/M6Dia7Mh6YjsOh9xxo9TSWuYEtNxV+jiPolpgYwGvpeWCiAqA5QvgJY94RUCliXzONETc3ga++fKik9TnuKZFiZwPfWNZ0e6NGUe9XRC4SyBsQN+JRRBXVhjrcZgJq4/M7RWfMqnWd+7FQ9vDbg/SqCbRz3/5UsEpZWNjlc7jFvCb+WhzrE6Z0+9Wc9TloiEJhLCAKsPj0MCOKsVqBIk3GJnjbUNUV2Nw0kcdzHD01wI3NcHp8THW4DTn6vePfdHqWwI+mO61zAh4H4mtv6jWdlNphJExm7H+OSbmlF3TyteVSWx+8k/wyzVYUM6uIGQ0ioRESyq4MGc8EhzAK7Qw234beOs31/IG2yGYbsra2kJZWl0vS53l0ricKnOXjdK5BZD983I9cL4uptugn7Z2Fl0eBY0KYDvES4uTs+WnuDj/43/0F+XP/+gflpcffUjQO1FcAt7mKGgKUAc30XtbNGfQ6giv85D1r2fx2bcPT8q3WBfTkAJVAMbVkR6AKWMjAFke6WNrBfT3dU8MRnWJfCi25xojqHyqm6Xr4Yi2NAf8dNvJSwqXtHQKpr6/dJJgFkeKmRS4+R3tmEJoMuKNoJkVtO2OVOtJmPkR+AuLPstsNRmmrN/D8caiqe3nHmYa5ZOWx3GZa14f2ipKfmDTzdC8r6N9HOLe2txIeirY0F/vH4VhY99XQGoB3DKkr0Zgd9BLYggQGSWYFZY2/nGWtoYwl2Z2EvQucb2bSLNjBxawCXA4U8HGzQN87qeLEe0vI2BMBEv4egxtEBjGB+NafIEtuFyOg5e68aq2d4vWz1FViHT5ZOaIvmh4PaCm1DRc+OK8RtvdOVrpFEH6i29lsJ4HQmAltQoXo+NyNjiinQR6M4C72SmPlp6VrdaTsjzRLU/bT0rzDD92yLXPcaluGmVper588uiD8pOPf17+yT/85+VHv/zTLHLlyKyP3BleONn9gjYhlHznKPOSo/DsljorDMnO8HNzrlFO0b7fbe/RBtOQ91kdfWf44Gi6723zmMZ21oGsBLycL6117xQOj5FunlvrfDwBCnGigJZXnu+IcgQBwXDLinnQU9oZbIsbs3ZWDWuNb8HUfLtZlrsLUUze0/sb+LtglU/5zELBTmZ3WqPjCy6Pon/pPfU8pD9WKGnveyz+0PYg+JW6DQDvCNyHL15m/R2BQzORtCHmxcEFc6sGfeNBFINaXB+ILQHoLhpdXxTND6MEk5O+59vEDBBySunHF5aYHSL+1PFYp+Ho7WAQ10KLUgXAVuGi8D73g4neU59SX7T6mTJPZujqmMGo50VTeSwfG7RRF6YKCf9xTj3PtxJRYfFe9ZbONbBsQWbpsnnPZDESY0zGd3bwS6sU0AkQCG+6UUDRwzIYWr90hJAfoyCG0OAsV/cZvWtLj8qj9Zflw6dflC8++aPyF//yf1H+8//Z/6r88o/+vHz4wecohWb5miDXEu/LSSfLOCneh3LIdEACAJqOMQAW04em/tR6lgQI/Eto+OvX71JH5fO+Gmp16GBhna6LVaf2y/7rsghklUQL62Ewr8X1XoLdPsrDZO0QLoEmyEwuKGy6tSlx4LP+t5recgs1slraNqkI1dTcUW6mstPydi2t2FqcN6jVyvMr9zRD5QT2+YUOVsCUppbAyoO5WDnHDUzlKoher06WqXOFH9oeBL8luYLgxdNn5YMPPwwBfAK6iyGZlckTPzRZIMobK/XSLpIOkQRpShg4XldJ0Aj8ZImQfomUtWjw/V2SrrtC8AbRrOMZPw3da2RUD27p8xuYVaA77bB2WGB7LQeWPD7nmdnwvQyll94/Ayx8EeDTv9QA0cGq7fzGDQ1GH+o1tCT12ppu6+E12YLAI1JKARAM4rI6GY6x5lqNlWcFR+DriLOB94hAcnCJq3iBIJz7LLHdMjzZJ+DdSU2Tg4ePHm2lvsfMz97r78q3X/1NefvNr8vx3usyuOiV4yGuYKxhdVHoJQCdozXwwf6G/tCVa5g1AeHl63cH5Zs3u2gArJ4ZILqtxXTU3skv0tUxE61kACFPeZHG1udAuNoHjrVfuncKiyD2WcdaE8EmLQR9JSv9vv/TPeXrCKpjKDeAUu2f2XY2mBNMfOgZTE953jXA1qXVApt+nQEfPtDCh4K0A37nNrge7DzWwBR5Gytr5YEWzPPEoK75Q1v6+kObWtBBGKcmulCRz561bNT0ZAYswPg5QdkUkimwDGgFjsAYjwQZM2gJ1Lp2lpbdp69gEr9Z++/g1goBodJroOI5Zg7UBFZvShRBWy8O4SGm2sABKuvc9dkzrA8hDbrtfLQGgBD4scqCVmKyp638bn2+4K/trefo3owZqMvin4LkpPOsFg3zYk04wBokNawar45GNnM5haC6EoCH42bRzN7zlvtdoygu6cMQWhwjCEfnB6WHEJwcvymnJ9vl9Vd/W778t/91+eqv/1/lmy//phzsvi37h2/Lwele2e7tllM0pPGUmRBLFebhC34j8VUda1GpDB0HsR20YZ944m++e8v39Il+OSiUkVR/n6yFZtbHuP6RC77e0k7+h47VlZVXyRpBGx0eiBOlo7XP8i4IYHL6xkBeU0hxLxcVEgHyLXl36HDDe4jJJRASzjMe0tLc0o4zszVmhvjcwCVKrIEycOxkEYXbsawdK6QrpoKRdyrEZmOuLC2ulC4CYFm350QAbC+4eWh7EPzOKnr0aDMT1YWF4HEyelYQI2Ch75iW6/iPMbMQX4AHPJwfrc9n+6z21/dWOk1laXJHXEdNvbziMoYtAHAcc3iGFnTUVzNuE53/WddsURvUXHRNy8kwGMM1fD/W7mopswu5MZv/VytQA/FofBipG1Njgf/3ze8FvcdIxBSy8Wcu2UEpqSbhTfk5kmmwZ3CopnXandrSPbQnHshsLJkueGjHDFp2ojnjQh1lhJ/buxqU7cFe+fL1r8tfffWX5a9+85flr7/+y/K33/51+erNb8rrPcBPfHUHSKYbxjcoAACnC6N1urowttLHrcP952d1Qr8PpXaWluZfOTc9aF8cnNRFFK1q0mtcVFpJYDsH8Cs41QKOpUSJ0OZYVNFNm1PLFL7ymf673IsDV3c3KLd7je8we/z/3FdlgUxgKbxnBMV7QBet1A1KRcUplrT6WnqtkBpfvDimZPaqjh/p00cM4SV3khfQVnrremaQDuG0nznoge1B8HsxJWptfTXgOTsfZL0dOyqxT8+uopnNnLhWTAgDUeyc/XXmlp/pGZ13oaPFgE/Ta4CrRneG1vKa0yEJbvH9DHJdtEnpneL+glkCBNhcVALYwarpAZxZDY6REHZY4McFgkghOpuMlflmgfTB3TxX3ik4ec/uJshl0Nj3D9N99bqAycWxFAKvp2WqmaAr3IwhX1iKbeGXgkg7AXkVyuovCyyseuhCd0oDf9xnxk5yHG8QBgDLfQe3+PXQbch1L0DhhIEnmm8GgdGaKGQLnerbe299b1HgIGH/5DQa+4ZdP3/78Pi+rcZfjju0AyZBb6ZFmqjZ9eN1fVwfSUqokbUU4yA4WRleVXLAOIrMzxnsUwFcndF9LbtCHtLxCkjhsb9LBwvefktTjnFTgTj5RlfGuCqlLx6PgFunIwu9VeQMZWrsqIK0qsD3TnwaK1Z5pEXy+uLGez60PQx+pEmzkxUMOPICP1+totTKdLW/xzgopb/txAZNjQ2J1qdxMlowGri4XEfAyW8+e8n6kYWlFUmZOb8KhLU+dtbRStN1luKWCX1ArMCES6DTFgRAH1PCJ0vAvbUEXhsSoBkEr0SrJJYY/q7r5fB4KgRhbA7imDHwIwQcYxwTC8Z3KCcP4Q33AEW39NF1LTPghlsk4ASGwbmCa6pXsFhI5qwtGW6aNum62VadIcXvuhbGTmrxORhlms/1ifKgO85xkaaFpcVM5s9jkGb5rtmuM7t8bi6KxLbpc+thTnCd/rAPLYE413pz2CtfA/46WAedoE0Cy9FZNOXy8nLoaAxj1i0VlXy2gE1FEmBzXfRyNLjpR/muEtL3zxE0wD+trMfo/qiI4k5yXgQopDNA1gwaN2h51cp8Fhfc048KIA0D1AgXNIoC45z6GKJau5/1T/uneXJnr+dckIPSPzWv77I6tgFxy7k1EyXdH9oeBL9LVZjjNxJ3/fwRLo8jsGY6nImvREz7RDWPBTRjAmj4AhzeKxj68lZqGt3HdQL41W1phJEWvynNKWaDQTa60Sayh+n6oYIyJdIwVVdIwdISaRoFvoAz4AQCMA7BoH0yuGpdLQFMgPnJX/N+DH5bqaAF9OmF4AY8fNY1G7tvMjS/8kFmyew6qQdtyr2u0FRX9DoamPP193XRxnNqzUi0rNVB8DgddXeJm36dEoj55nxZmV8qS2jyLr5tF63cQXDaaPk2/bUk2cTD6spq2VjfLOtrW1jjZYSrAZAEv24IGh/gm10xH+/qBb/67lXiFAfc6jo5ujm3KBmAQvctkFte7sbVzJIk3EehtTBP62WPU5JAp6Wp/ZTv0sM1g9QdURq81kEulBG/1UCX30Iy6e7YTo0RhJvxEJAP38yIGQuIg6CIi5r/1wUywnBg0cB90B/RzpNydNQrhwcHgP8wc7zPEQaBrjtX8/pmmwA+NK9jA/Ne9Qe3B8Fv9kHTcgbwfeKiKUnzzGo7A1I3RzjN2zuH8u5GENExWqS0JwUGgfTBdAGsCjWYlcies7C4EIGxzv8SzeKSFJAZ0HcI1vTzADTXMuWm4KgRM7+Ua0p404oSWMZ436qZLbRS/0l4Twfs/O4xuiNSx/eC3HZEd3Hc+NhcC4YoNGpNhUgC60q4OoH30Y1xNQQfe6PweCWtBT8GiAqNmwK+BsjMuy8BYNf3XwK4jlLOdxbLo9Wt8nSDffNR+fTlR+XDJy/LRx98XF68/KBsOCDG8SoHn4TjEihry6v300XRvrgI2hh3x0JOR6exuK74vO2KCBncMvVbtbVKSuFTQPsIrpb1ww8/Cih9XJSbWjbCivCaVXNJEbMtWhhjLd1ZaRzfWxrbZ7AwqdIDqNZk1dhKxeMIclUu1v0orNWieDHb5a+6OCgMUKibott1hzWNkHFNuIlGxwXEqmYy+/F+OT3poYhxMXGztYYL3fWyuLTJuRb/eR01vmUQBr//HcCv2XKGvT6VGQ2Hyet0ODGEtnUgiC7YYTuvJg34kUKnl+XJIRDCVJxH2nmzRGp37YMLwMo4/TdLGNRMydvSqRk64EikJrLdmo+LozYxkEthE50UhGoQiS1wrfMxFsmD2tBWflctEtoH4idDwfHm5x0+r9CHQfQnviv3r7CVMWxKhIyEgzXw9dUem+VwGZCzlA8Ifz9fOq8BgJj6dI1J4xafgmjM1FnslDWA/sVPflb+0T/58/Kn//jPyx/8g39UfvEn/6D85A//uPz4j/+4/PyP/7T89A/+uPzhH/2D8gd/+Kfls89/XF6+/LBsrG1mVFPh93FDtiBT+ADGCHoOicXyWCDoc00bXTRLYDi6bdsd1LK0eb5txWPJgmOHB73y+Mmz8tGnH5fByUnRHGgVXWrGVLIWJD4z34W+9DKg5HpaBCkn2hK4Kv4Iw3iZEi2iOHBFbM8VZEkxq0BCbHcv7bVrbKb2t2xBuvmb1lU+KlyWXdQyFa4Dj6yAdeCrS6y44oO+1x+V1c0npYMFtfDN6lBrqlq8PrQ9CH59WQ9Qy5uHlbF26+LMFCWuix3gc9wdzJWCEebTKU2aQiMhzPMaqGV5bBh2PqyL2Vq1mUVZAb5BtBqlgdafbhGULXTDOEGcoCuEVYNgRehgKgzxEyWgx6S+3Ff/IKZb1UL1VdOv4nfLsoISXqLzpYA2uKvZH3mq0NRcvv/ypVteKmNlmEI1wipaYm0m48JR74sBbmIfmtFX6OFyKsYlCzDC2WFNADDNdWbYG1oY2p32CyLa5UOpDYobCH1ntlXmEXwXqsrsKNxBRzAtDfFhFhbZHeMquqKB8DTxYBn25aVu4FRGffXjDZC1AmaHOggA2ql8+9VXZX9vr/zkZz/LU+J7CICTYOLXQ6cEzbSnujRaD4l3DxdoIq216tIfQtxjQAXIsXxvXZLr8Cezxv3Mi8vPPEuNPioyZsKkrfScxtIL/rk5F/fComtuuG6EV88BxWZgLC2cCNOZdxVwn+HVLcu4hGu4hMs+RLtVQe/zu1z/6KHtvjd//yZwXC245t2J5gG20fnpCYGVvplmC8lVY0YT8E3MP1LqymRV81azR09ivgxOlHZdAWc/WZFnatOVFazzmbXhdMpCLa+bXDsmW5BqjtXugllfUc0qYP2cuiBBTJfGbsvYV9d0J7XHr+JX4meAym/oZNKQMlGtFl5qrumPXeI/712PQ+f6G99l5Jnre6wCnFXS1P6AvndyCOhPy+gMkBIE+xhVZzZ5DdccMvA0QPbhGkc7O6W3t1tO8WVdxPcMMPtAiXN8cxUKF03adwLaCy7XMtIPNm7KIzdNQCj4NpY+Od/ZVS4cabfqUiupu1kVRCk+OnV9bQnFdFa+/NWveL0rv8DinHEvn70gyG1nXRxMkqixpSUulcE8/TWekePC1k0t7fO5xIkrqs3AM0ErpUxL0vCqnDwDazB+VlgsLRgwIyQzPMfkSmIAU8TQWyvkSG6dF1yD2Ga7mck/anctoq6g7uEqAmCu37gwy8Jw/EPbg+B3XqdZABeZyqJTNDgLv2Jq0Z0xoUll6dtDCPD+28/J5QLCrNUOYbKOPUzRh3Nk0fV7rJgUBEmTISQ+vrRBh5qdpWhEkejQuCSOEM2oBegU30mUaHiOE4RaJ4VKgqpxLcNQ47o3eW9NUcUHDITIAbPahVeFgFvhu/q9PWHnN4Eg4Pkvr147x7Nzc47TaqAhOdcYJutI3tSBJovOTl1+/HC/7AHy46ODCImlHgLULIUT03tH+/ltf3+3HO7vlX6vVzNfuJimfKWPisasjst4OxHeRXCdItkfHNP/q7g1gltxdjlzJ3Y4AT9TGBfmo22Nu1xxW7fRMmXrtFwr6a//8t+Vdd5/8dOfl+3dI4TKEdxaveojhVwuURz4oGtrr3xUaTJsaHMBrQp3hWwVmf02i6cVSFUrx6gc4i7RTis61UfSzTdJiKB0VKp3t8aQ8FLrz30bWDzBmVoqYg9d5tTtcE31VMpl+KyFVjBMlS4iAO5VuOCPjH1g8/o/uAkEVxHQv5Qg42FzNaSGS40S2dc00mGBIajEhvXsFqj54GPdHlNRedoIhFA6hZjzfn2gtbGFy++1+H6mOR9t4fGCO6OmdFIzbKbFwEiT6+AWN027JGA0PffR37ZbEsDzbZ+MNEZIG/MrgsR1ZKJA11rBQ9qrrlI7/e6a0m8cQNsxg+SYe76P2yTwuK+qSzdEjXxxjStH8H50clAOjw/Lu9135ZuvvywHO+8i/PqLQ8C9f3BYdve2cT+2CeYOEsz1ON4Vqo8Rjqy/qUvFtZ0CeXh4WPZdwQyf/YQ9i7JyZ7WzLqPtEyA1tdpEI86lSEwXyJin1ukoKD4Zpl2ePt0qx8dHZefdu/KTn/4Uv5nPp1gZNC+NhC7VxVJhuESi67XqjqjU7LupbgN8ExsOrhkUT6DFsvozLm65u6CrukQClv0GTKAcnI5a094oGK4lLTNOBB/4ir2uA2SdlwG6s/d8LJbPgtB7GOE2Z5ULPssPlZT4cCmdedxlhZ2rVCX1wPYg+M2vCgKBaKsMZFMsBFjjy/GbQ+pCRymvtdwVOBJM5KXuBEKpwSwQE7RG4SleQ/Noyj3GzlrW5FJXaki1gG0XtNeaVcx3ngPGrtl1VTMJH43gKwKpVkk2gjcyXG2YqsCMU8AU+wE4Jgm6rHmPloeZaic3gznYATm5JoKrsHjduv237b1Jk6RZdp53Y47wGNxjHnLOypp6BLrRQIMkCEgwiOKCZjL9A/0DbbWSaSMz7aRfoI0W2mohMxlpJgMpgIBEotnoobq6sirnmEf38CHm0PO8X3g1FkyHjFhRqC/Lyz3cv+Hec8/wnnPPPZff+KxAhKa8+gIQX4N3BUiGEO6oAYPL9QOAdlu72+Xd5ptycLTLALaiKa9pU1vr18OnwuG0OoZQRsZ2e1LvSycSxjw42Ct7B7vlAGY1suPkjkpDqKdt1D/TAbYdRk0m0fDubD7jlrD8LV2c2FpozGfmPvgbGhlGtYy8CuC3f/Qj7oGmZyyE4wYi9B9MiLNwrzvNy1Bu/JH8JegWbQzj6gSHjFx4gyXQEib35y4QIiLAFuDbYFkYn6FhcD338SIZN/ylY8vLPri+2SK3Jqlliyt8TpndAIkZv/pZCoA+ZPwNBQd6Vr7RFM3AEtqJAcfAXx13J6rUKs5q6uAZ9ak2Mtb0VQ9NzNZ/kV7jzkIP+gOjuiJLIiUEyG+pXwkhjdVbXpzxC3NaxVeNY+6MbORgTQl5aER/EsvQp3MGahh9BvGiMWm1is6vwuku5eaeKJyaegnr/rZqebFpBEQN5TPsQ1peMXj0Ob9HCDjfvigMv/nsG9CKtvc/BxbJEPTVmj2HYHa+LmdouSsG0kE6hfnb592yjybf2t6Mtm8i+G7aUF9YLmMwY1XaEDpr9eiXvpR4fh8otInQbGE1DptH5QyNai6O8EpmSr6SlhA4qMaU+RKtgX6uCbCYsNmQpj9n/GjrKHQ0CiUD23ad3S5tf3D/UXnw5EM0Nx2AUIZTU9+n5Uqpi7K6vFTRW6HjeUbm1PqqDJn4ouu2Ss70wh/05xYrcMNLfqBh0IgztQT0oUoEhDdUQPymyjHG73kS0HUd2V0HHlOZCOec5HLLKvtuGkSVDdqrBIAx8Smoomh+r+2P6/sOqPX+I/jZztEecWem9SGoDKUZjSZEOQlvNGE22pCUi7yvrivoIeRwgzYdIbG+nroOqvhfP0At4HkhBFpYTG8ark03uUph8zDtVgcn95iutu9M5AfGFo6Z4uysrAKbuvI8Q8ZM2iu/0YUMvs4uEBKyKJ13QnlHcEGQlsuuyFAyk76LhPW+EQSZJ8LjO4PrjFGEE7Mba8Tgcq7xdndW8Xp9kOxzC2M00VpNC1eB93vn+FLDN+UCIWkbIXJgaVeX87YPtsuLN1+VF6+eg8W3y6HnQ8OU7EObyvhqb2GXFTEyB4GVNLLjRJVjpnDPQO9sFCJ9GEt7YR/MjZ+fW8A3qMFAOOlAKudNPvnud6OUvFblYrq29D3cP4pFffL0YayptK80uAwO+TT09FlFJDrgUn6HgUddnWX1ZJ+sloc4/Jh1wvCG4yHDK4j9fKM+3DQ0aptUbE7gWY5Qq+j4aLXF/W0spRZBeOQ5F2oeaGG83/EedAxkfmOyYvY0yJt5U56sE6oTYiOwl2EOj8zy8cB0PtcY4pxIdQYJ5PYyam/NeXAiA1nl5bvkThOPk8Uzw5wwi1jaRzhwblNj7DozpzMzELQE+tgur1cgjTBZ/9G68cIcGTgEpA8S04ti7tWK/J7KcHTCZ4SgDqbvtN1vHYREP7gm5l26GrtWMPzOfnN+tA6C5w6La+vrPCY3QQBg/BHMfTokRLgC64NfgTHHYPzdnXfl7ZuXsQbbu1tle+dt2TvcLTtYhrdo+n3wf/usXbAhgSHxWbgHrBTBi4Dadtpmm43ECfdMlZBhhCMTY0MwuVWcG+lbJrrQms5PzDXqZXFBCzCSnS1dBri4tBQlY0q5efJXWBkVjGXZjyxtODmGr3AvYWo3o8gO6D5vpoaGYryGncyCqaGtY+RyUi26whFFhoCIJKoNSfyM0pN+tNVxUSlpzcbGKusv/Y3b2weFzzExjCzcdWmrwmDZy2z2jW+glUjqOfRIpGnAMZD5bf0oDbeD3sz4uPjrBguQXVXU3Hyvtz5MZ+Mo0nAZ0sXKpiTYKfGajKxnLhRxAYQNS6luBMlta4ZiSSZTLMpoEf2EGJwL04yqydE0TnopjFWKLeZNqANDmKglrDF6oJZSEGgGbTcJrhJeGUM9UIVB+ZFX8tP5LcIto/N7Xv7Oc+2PLyGUlsTDNyNTtiuN9FTOV5Npfr0PlPCWnHj3QqGNTnD/URTFMFaAgXc+oHPWicY/aZ/kdXh6VI7aR6V72QUSwQA1aDahBZK5sVDQ0gUy2p3q0ZV/ogNqdqk+mg61n6VThIOXTP7o4aNgfaGh37dhEhfPWwB3cXklfTBtwPavP3qMxnY5KUqG9lc+gzDoqhwcHseKrW+slY2Nh2W2sQgN7ZtpHFgcmDX6FrpAFNrORxUnY6lVHELoZOxsYKEwI8jhm1zF//lOWGVgRH6ZAbK5+/3iUiO7/1uXSKunNPkI/RL9JLc7Ogd2uUdXPy2+v6rwfUc1ou85XD0Tpucm1sTMHkowvo6jkCRODi/NmA23A2I9qzgYY1YDZY7A8+mI2kgiGj1SS6uV3Z17COm/hRjGay0XKL/o4EJJCIOWyJ0ZcAVIzY9D472Sq8NvCky1lgCiQnyZ34XZxoUduERrbCuWqeJ74YyQh6bLuDxPi8bT8lJAMuHFPwcvcIlzHKQIiufxHIgQ5lDLqQTUbDp2Doq163M3mMk2KjTwHG2zHzxPX29EpxdINc65+a6yqhMI+zgvI1sKtNoeIMV9aEe0mW3MWxhfJrYhFf3xjYB6+hNqZ0uTm+5riXkniDxLzXul9septnr2nOFQnm1lZGfl64uLpTY3X2bq82USK+COihMGJKQZ4/b67Q5C0OScqfLRdz4p3/rtH5W1B0/K/PIa1ywAS+cYU/2Jiq6OvcJ0QyedV3BE3QAwigXC5Peci0LzszTjs1/KyKdNGBtLpLBYhn1u1h3gK7r2029awkKsVLI96UegEBZi0DGQ+cXDeuyuYjIlwFLgoxO1OGVWZhDvqmkMZcXbpsHG25MSgVPjAgm9fhncfAtNroJkrNtoCqMLYaey6GJ6xhAVhIIwbjI9gkMU+MBgVvAJP0BrkuV6MDSMrPQ7KaJf4d+mQogdJaqzm5YyrGZw0S/0ZRTIEg3PPVOQyvvLzLzziT8rC+AhIyn4EjzhTAYlmpQ+ZoYeejgbmwsryYAOsNadYhBeeS+tj9fltwgIgigDc50i5RZFRmnchhWRxBp6DQxxd2tbM6QTwfUKt4yhApCFFEpVhVg7IVQtNb85A64+Mn1ZBaBWN/353v17FQ2xlIad1ZJWbJZWduLqinEGita4PlU1hsfK8sZjxhw/CwFxHsaJRlMsjoAaR/snZXtzL+FvZ1fvPfqg3Hv8pKxt3C/La+spma7UV4oLBcU46gBbz3RiAnirU8t3jocyrhIJrOZ7F69LfvnsirE15f3o5JjXIejCdBUVhTQ3nRw/yk35mq6VBv4AK10m2ofj7zsGMr+DJoNGGmlUpyN0AFOiUTKJJaZF213RgEwA0UkH1hlGYYJasHJGxfpoAgmB9jB+7ICYEhxmDMMiUEAAzZ1MYjRBh1GmQj3zrhZUc5pRWJluv9PJTCUvGFQnrCIi/oXMTzszNyDDcr+xqSoX3uvUpVWL1aIV8xs2dGeSaCsESYZXs6ot6Ykn55obvssfMJtzEPJ+5IAHZ+LHd/62b8KSivG5jvf0l5fPi4DkPOElbeC9Ch5wL9vB+Qp18tWlme2ir6GdVoHzDED4zMq50/JV/XHc3Bss4+CfXLe8slrq8wtAzQkEoBZfTEi6vLya9IC0l3u5Ymq6ji+AwBj7X7r3qDQWV0pjYZlrJ5MO3bDQACQxjWF3e7u8ef0iG5EbrnU3GFMb5rAq1goyTdolh4a0b7FIqCn+3cRiR+vzLz4Cz3Z2V2UWwcA83jD2Rp+arQ78d4ZiNcvTvd7OUa6MO2ygD2AARQugIIbpoYE+3KBj4K+OsUSW2Er84vIyg2leOBCIh2gVjO5EK/FygMRsySPhfDWxNeD926N/L5lRk5XkKYiheTpvNxErBxMNmwHUL7iK8Fh8SELL8DrIQhLxvuEwy58bAdLEy4Tm2+sMKWwutHGyR2bQQTS/SC0uK6t1k6rAgPcPByFMx3exGLxXba2YIg6nwiBz+R385jWZRucrz1HgOTHMKMP7cvG212Ybfu6pAI+h2XJv7mXSlxbL39SSfT/EoIAjFL/IR/Jd1Z5KSHyoAnUFnRwCToBOrqyrMHr8IZRD+gTtXMG1vnEPuswkt8pueL6xcQuEyXgGFYywzDUaSSGYnW2Uxx98lPSBjQcPSwNBcR5giutdkZb0c68Zx4LzTHO+3GPN/ZStqWqVBi2wC5JMMzY8eoMFvsGaWf+plvUaKgSsqkIN4+eAtra576M59gqKgjcH7k9ZRhe78LKf0qz/ks5G31LVYcAxkPmNu/bDiTpRLczKly/flP0Ta+ijPR0RxynwyOlmIJADRgOMzyYSoPbkXmpTQ4SeS194wQhAHglhKoO6eBQiiV9lvCqD1I7cmUXukegPzOsN7GAyNXWEeYkJYUe0jBEjI0HWqXR2+Dfa0MSv6kD0aCNvlWOVttEenyOjcH5//iIdzBXeoxoIOS1C7IN4rywZv3k9n/NMLvPUQCp+i/XgOm/Jz5KI/3E9L/tyc8kZyhaftThKloEEn2XEhCfQTi1n5QEpDUIj2y48DQSCvo5VB82o72UqipbL0KTQ1MMFMzJjxgMh9NB6LC2q2Kp+qzA27j3ASizC3Di+nK91uP/wcfnO939YHj77FDh0P37BNMIxZRW1KRPJZsrq6kbar0BmEQqKEtwGbYA63Ec4NVWb5Ttn3YcZp6koD2lXMbgKx26bmcvv+I7uP/b0gyfl29/+tLgt1sa9da4DLcAznq91i58gwwujorgUpoHsPZj5dYzSEOCHcXqdNXRuuR4Cj/FKBmEwP8RnoAKBIJ41Lu1MGsG7nUs8msYk7u3vSHi2ppehIJbmVIhSMQn34b5hfs0gmsWB8vrwjIzFZzWZYTqT4px4M6wqxvUe1vg0skTruX+1FNL8DxmvIhKC4I14yQj206dXbCbT2i4Zvn8ad5URfYfZgPW5bzVglYaScfzdwZCh0liudxDF4vEd6Ec1UNXgeB8Fy+u0MHzrJZlXUWB99t3/7DSC7rOq/utPaB3jdyFVppuIxz2cQc/OKygsD5lR+qrVFQBXxLn2Os+AKHNzFoWaj0+m9WpgUZ2Q1AdxIVISyMD9lqT/xOrRG1iBhRWYcwZmfIhjXM8aDGuuml+jNfH5twWYyRgYWpZHFFA3Njf6I5zRF8lmhLTd+Z6qX4wFuN7+1WpjOd9sVIdM5WoGgHRU+F0QZFFf9+2VxpnYVJi4j2M46Bj4qzTXKTIyk1Ai5ntyEkLUF1MwSC0lM3uYAKe27/Uui+tcFRwNg4MW3Mm97oYQbc+A87uzh8a+4W6I1+BH8B3PSJQDFsjER8wkdkGGY6CEVmrApLlKMLhWZtD7Fy5JMGd0hTyjQB+JqvZyILUocS5pZ1/r2aJoQQRQ0dYB9H62IZpDIvKKOeVP29BneAVbXCnjysL57u5cbYYSFa3M35WA+bsC4CBXDquP+M3zPA/60L7gXxjF+4WFuLd5Odij/ObAOR5OFHqf3/gEWkazcbuZ4HIMkljGPyNvVTuGsga4ElpO4P5aUP0AaesO5pMTxtedLLvmHZjDb0LRy0szRkvZWFuLNZDZ5hcXywpwah6/oN5YLOtaDQTAiJ21OlUrWsypiek806WpJjZewQjCH8dG5zxl0fldZtGR1RSaNmMEysmshKttz6xLOl3Rhy9Em/RRHGOfpxISbcgHjsmgQxq+95Bg3shPfY0hzziD273QBbylYdUCYlfxOIPYwinJjtsMLj3A0UTbM1gVQ6iTHSTnQ3Q8OQfo4wIGB8QhSlQFRjY3wwiBDpUM4ZyBk2Qyc+7BOTqvdv5MKGCEhZdSn1lkGEzL4d9qtNSC5zpzb2hOmEnBSeVinl2xK/2V2SSgjaT9wfr8sw2wNS8xPS/6o0IQyvmLSiDahueF8dFqanUFkj+iGJLcxWC61kENJhQR1yfhD+tqvyIEaUdlBRUOhcFGq6FlYIXNtBOto8xtjF1zXw28FsuoG+OhpoXRXMwunFSlZFGIDAgzaym9QUp9c80M2rpykPXxxuJPmeVpF4QsPscw8yWCZSbp4tJi2bj/IDxyDxjkwpL5xlJZRPurzc2zV3ldXPMM2jcBxq8Wm8wlkdGokzlJzgEuc+4ovCCUjfMXfsFiIGmN+mxZXVkslmlpYO3lNUOc1t/XQujjuM55YpI+0rdAVl5SftAxkPkZPhjTlFjMCQR0v1ehhpMVTnjRvmj8aiAdXIhEQ2poDIYsg5DwJoOUuzmAnJNd+4z5IvVjYEW+iKPkYH7dIs5zF0HvkSJFCIibHdsmtZX58YFV3MdJMwdNB9rvxfqOmPw7gzlWuHQwW60Wz68Y2vZlKx7vIYf5SM7v77VrQ9X8/lYV2GUweA8T8rODJkQwtyTXcx/J7W+JyNBumTdDiIZmNCJQeZLP51kqAPvgn/K3UQ79JGkpnMzKKM6zbwqEEEfopQAk2ubock8FxQlDl3gaWdF6Wc9IjSmMUggqGKqmrWiqMqo0rQIDtyGpMzCXeVFm0o6OGdLEcab9Ji9qdZxku7E+UAT1qtSBQc4IS2eVT70+lzFQCzuTX0PTu5OkfeIhKC+cY8ZGy2e0SOcXYjH2HQRvHIExq1cfgOf6POgglDNF+/rmDJr0Mgu9v7cD75hJ4JigbPCXhL6cmnYZfdRHlfqDjj6r/XsP4/oSS+bzmJutRQh0ZLxUzCiTOMwSRC1m5019dVG0mkoHzfBTBhDiB16I92jXEIN/dVvlgNtUB2IK7eAzr7AsTpT4nV2wxEkEh3sYEVBDOPg63SZ6eZ6wwvkDzWo0LBc4OeOmeKZcSGRxYCbEeEVguIc8pINquDHQSbzOoSaV6fyrimRBWq9LH41YVDn2Mo8RDzrmbfNcRUQN6rPciVwr4NyAnfB7BThwi+dlQg6a6RsoPtXspo5vZZU8T1p6rXVBv4ZDMhXnCzGnLBfOu1bE86ysZ2VmBSyw7O6Zjk+qQRgFYywVOBVWcujHsQDQziK7mVfhXBmvjd9g3Ny1s0e72+X2olctHofJTHQz29NdJ50jsC6rwu4z+n6WYUuzVl374JarKge3tB3jZaLdGda42WyWOSy2iss2+V7RiLZzdLvmh10nDdwpmgjN+TX3ny5LK7NlYWG8LMxNYhloN9dIx1jvAcdA5nfDN4s0qYUMWckcS4v1sr68UB7e32DAMamabnGtg8xnY6+azDE0MhRPUptM6oxsmsKgCR6EL5lEQ4OGMRhQs/FMnbhCw93AlTLXNc9Xe6jB6Q4D7kwxJhPBkwGdbT53pRSDZUFVzXqfaTzHUiDW+dnd3cn3PD7nRIj4nBcNk+mFOxXBZUKEhIaH+f3OEzmHniLolf8h7BFXh9BhRiwJAhtG4/z4CdxbIgt71Fb6OwpGLApMEqtJe8S4FQ39DYuo1pVGKgKgn/wrswtrvKcsYSJXBInPwoMqGnQTjM6NaCst43yFwuvsqO0y1ygM7zOwzDqK3kNNbD58yrtcWUyYZ2FVhBi22goex/u72RX9vIMV5flmaBp2vDzrlNbxAe8uvjnLmDacD5hvYHlnMlMrZjfsrZ8gzQ1W2JcLmNk5idPmYfwNFaxhaZVAGwVsKkSr1Y0AqWDc42wKxHBv4xFKcYr7yFbQDM0v82+s1MpSfYLhUkrefzgu7z3s+Il7N3EPG+4gL2Gann3wGK2C1pYojKawJh4AI+Qyw8zQ8rtDZLhtAgmXWZwe7y9Pk5mStz+MoPC70MTlZ2pJFaSrxrgxA4BDBH6MQy22pxUKSQ3NJVyoNoswZlxFL4Q9WgaJb7hTx9cFJu7q4mEbZe0q71/n8w7789JnkIgyQhxHiC8zJorDdzJzP/6f2WD6kLIgXEPDvTtKooIu9tUGen0YmJclTiI4nGl6gTRVwLSG4m4Vgvd2IlBHkUtCr/hBCgv3g7/zPN89Av1sP/Saggt8tzaQIU8DBUIerzNdIiucctgCAwqTiYpp6bSarqPVaVSAUnyAs7ScWhoVm+PdO22XdsutUU9L13UAWHy7r6bfxyqc9axdRN8QHit1z94l1c0gVC6MMRlNP00/yFKJKi1pwn+BkJa9N8qm5m/ML2DZ6S9cvbq6EgGfX2gAv+vZrGNvbxcItF+OTxC808uytXNa9g5a1ZamKML5+b/TAvbrcsCNm60ehNOxw1nCwai2i4dxh5x8qgZdfKaQMFacA+QBR1jixJCoOC653Aygo6ZQ9c5gWgg9OjnN75OZaRzBIZRhoP2dz3OVgkru3NJFszhk4+BItyl1guUWM6pQTNX0M6bQTWBdGMCoiS/XwIph3755FbNqb9XWMo8dl78N5VUTJhXTZx0w7Qvjy7yqXH7hYyxSlZuu7ZLxYDQGRLzLibwqp1a4lOhYmJ623Dmj3scImcsnVSQAHJ5rl6Eh1xsYCNPzDFrEAM6UaZhPx96r8wyeFVHkHhFjLUXuXQms/pnpI8IU1zyMjaoQECp7x2VuyqHmNQ3FJaZj4zWE0I0/sMwyOc9wp5f0kvYYFbNSnC3ubxSexSRYATV1IjCMgTVd9anE4y57lWDusKlSWVpcKTM4rUJb07JtiFY/sJOXvopa/hpFKrQSDdh//QZfzjdVpV+q8i8qZJWZY2+4fBIrYDq8wnszMlE6FxZBEw3IRe8/Kqq974BeVzfDpdW7Khe32BY6NHSL8wPTjwwZinJmsQrlqaUsVZEdT9SCDKDlQXS03LMXVmDgZZtq8CzNdzNVj5auluNdhFFlsGqWtNJec7PzGbTmkRuogU/R5GoTtZi7OxqKleH77U1hW9qpU61zpcneev06jps5LMIyS/KprZJDA6MLJ/r8qxDAzvnNOQMZ3P6pwXPYVwWAzjhwFUSqhCmTaBCi2k8LTYpmlaEMBn+dEsHhQMtckt9b+VwtI83mfCMqFmad5lfuy/MhoxqF06u2eK7+Rxxg/q4smN4en+mPsX53NXfrISN0RnWMngmRpIkwzntUVREqq2L41+9jVWidr2Sp8l75HNUWVI5ednvhVVXY7gZ6Gsxwpr25f1BaRwfA1/MyjJbf3t3M+ot1F8LwvKxSQ7ubitDGeiiIrkeQuvpryf0yY9hcJ9olinAdiTTQXzApstdrQ6MJ4B1945lO5AnXnIWem64zxjVaqVYJkd97DGR+sZdpsMM04OikF1OeTenolHZAMjkuWXPLKEpcuSiKkwdfgFX7sWsnhsRr/oifUoaxBhZWym7t1zA+TKnWtAyhrc5UNwNutKnVOi7t02aYQ1ztrvCWJJToVxDDZ9gaIYwM62B7nlhz5927DITV0AzlyRhjYEgZPoxLe6OBhD+8fGbwuy/OiWDz4MwNyMBKOe2zuKvzHyadJcTItTJJOJnO+89JJSMqlTNpmUUXu9M3v0ebO6PtXrwOoIl/tlcnUZhTTRriPKpcpAdCqbZM5Cm0VCCBM9xXp9KRsE6P46EgGJrUkvQd4/gYPFtfgrvlO7WqNA+X0GbhT4rcQkODDvpcCVLAoGJ2BY6Och0aFm50lZq1W124bzKj+F6fxq1o3UnfPNSTo+Py2V//ZZZBmj9kxKjTRGvjHPcrUUg3hckJUoVSeOWmdUaWnFgVWmpVXMtrVMuJMRcpuVmg6ytMoHMiTgQwPeu2pNXL8Rx0DGR+8aSLDg4P9oElSh+aWSm8Eg9ituicBK2ggXRRimFimLx9VmFNukXnPKdydK94P+PV7HTL5PBVGQY+Ke0e4swkI8FMEn8WR1dm2NvbZnys11lDgzHIwaC3FeGBQ2qrajBd9QNhTKQDahgO3Np8myoGayvL4FIIZ9LWDL8zGIEJDGYcYYie+2it/Mffat1oJujg/T3sqtq6Yia+4DdnqIVKlYMcfS1GKrdg3hvDkgywwMGShSk8JbPTTmdBJ7m/FkPdl10oGXjTRGJ9DDI4gDznNxYG5gAWXDoe+lPQ2/YZjbLNWSmFoEzUhDtjgTCmlmfNBfcSehqtc6zsUywetFToFSrBVNbeovVl/ji7PFtrZZ9dfDI2PsOzqozdzPPg4OqwQy7s9w3Qxo1LLFFTyvzSYhbl/Oynf0l7btMWsy6t9u0idyN1PtO+JVOYz1fX+BYIj8V/daTNMNBK7AKp9BkcL8fAPkhDfUWhnU6yIV4rV8xOQVcnEAYcA381O9NyFCvLiylv4Y57AEUa3QPeVGbSyACUg2mBPEZ0oEDvChADXAr8QHOFoGpNmNYp7R4SPUHDJiFGhT2rbMtEQ2AAd9Kz3uXCwnKqiVmX0XCZC0hMsFMwMqF2fIigoZWlRIgGwyggDIyTOEc4RFfAouXFRUw85p026PhZ631hbrayAjqsQh3andVRtFGmd8B1Qm1byqDbizA3v8EwPjF4WC1u/2EMt/TX+qlx+5EsC1AN0T4nAhVGRci55CEGetjBxq8yhGeZ8YueDjB09STboKBh3dT2WgwHV4njafk51ooPRl1SQxWa2A5j3E4ijZnCQP+qNO/hMJ7ausr3wTJodVFiQ3xvP4Uw1r/PwhkEwv28ZEgFQKyvgI87QYUfVvlvyDjCrTBlAQkMLy3Pzl3KqNW6wsJNlAcfflxOUGy/+vm/iyXTx7roYMnlLzS88CmRJTosfxj5OeviuKLcTKu5RBic1dXRPTu7jL+odUzaOj6XRSWS5MaojI/eMK5GvxRU8cn7j4HMb8js4b37ZXVpNabGuLD5G1XOBgMHkR2ArOTBEVUDuXb37JaH0kEx6Ygagw6b3NRDk1xDtBoNnh27LUdgwyEbb9YijCLDdCGihHVvLrXjwf4O90FYpsDvOrA6dNyn4y7sDEj0LIPpJJam3ijBJFpPXXJ0cFCWlhownU6ZzrcmdBwHbD6zk9a0kaHsg4TvM5QaUbii6hLfZ70w91XRqw3hDLojVztYOrl966c6qmCCFhBJChNbW14t6O9GxlxooUVNpESGugs7Bq7lWmAZDCtz7YOhhQ5DMIUZrpnlhQ5CMTG7DK/CEFJmHBBYo2cLa+tlFjpYo0eM7uPh43Jy6obf+CFqdr6PdYZ+gZtaAGgvvFGxaWGUQBVaZlS5rr68goM5DbzBWiFABkWEKQqn+USmlriNkrk7VqeoBHKs3P/ke+UGjP78xa/LEY7ymYruGl/Phf5YgKtLhAuFKhntn9tayZxjNLwG/dzkQyutHzg7Mwdv1sry/CxjOc1nIR8KecyKFgi0UI7z6cbAYyDzr62u4EDU5OMwoISSIdXCcoLYUM0gEQw/nkHcczBYJpEuehAThobxxXJq5zO+G8ZRnkQqN50sAauL5ywqBSV4IoTGWzfvY3l5uTRdwwreV8ii0SCkbTDPvycm5D08R0eHNHdg5n5ykyFQnSKtRKoQw4hV1qiTMu5wPgbhFsrCvE7STKXxIfQQz0KJ8BnL5bUyAxpbhhcT244wu0KHkHhfLYXX6h+kQbwM18lxanKjEt4rcxqVCPF//8kAMJhKhFGGnxg36ACtcp5t4LlaLeHLFfDJ3Cf9Dx11J6F8nEKRDFpVIEJTW1goU/hKC864wrDST6vcArKOMH6219lSfSVkl5fzKWfpo3Am4VnuabsV8CyPVNYRSkOWo8BKlaCf1bf9ekw9BEhhUDi08rEeE6NYAZ7F9esffloaDz4oW1ak2H5Tus4HMP72VQEyQuVLWukDKchC4SstA7SST+pzU4zZbJnnNTEhXKSNwPDri26syBXKk45EybS7fn7/MZD53dj4Gom0mpabmNUgYHYDoSFqkxE+T8w0MIU4OnTh3IJFdHLkqlvGIbh+qFAEQ86gCWncIeSqtM7bZXppqWxsbJSlhOOwKGjcYbUwAyjcEYYcHQJb6LwSrzawsWJbIzxGDBhV/sMRRfDg6sAyNaY4NkvyYBa18ChC4AIOY9am4J7Rlum5uaxtdcM9N8dYwBKoSbUBOrYuJBlFk8qwlZMpgyFA0chVGrOCpYPGF/ln9EfopCbVInEhv8noUieSIEsHdsi0tlMNq5dYrWu+W7TCfWWoYd4tF+Lug8kk1ehwntbLeQ7baZuTLgJjDNO/CfrkmmcL03qe+yhMA1XO6E8bemhhTHn2uU6iOXGpZb6EeRRCozwKnJbJmXcPhUAY4ziZX8WFCJMpEM4lcEXyr3iX7pfQDVqbv6QQ424n/G1o/AZYtLTxoKx//NvlZqxWtvb2yhGOrJtnO45Zo0x7zPnhqTi4VYWLrDBDWC2xaG3Uk9PDctw8KM3WUTk+OeI8ly86D+G+yS2+a5WT1jXXOjbvPwYyvxoP+tIxxR6CIMFtHuoW+WKxHg8cnzSJbBTGjwwyQAjLLcKCwwHL0Kn+gDNy3OsSzTK9sFiWGvMJi4qXHWhhxQXnOu1u1EAnu316zL10xhAOTKc5Q1cMphGJaqvSNvcERjlBBuyS6E53a412trdgXHwHMf6c+zXV+TyN9sJsorFmeP7y6mq59+BBWV1f4/1emVuYT3aj0Ri1elIJEGh9BbUl7GIPEQIgDYOtxjUiIydX0EtMXtHNdktcsb6azbmALNnzHAWhImnubQoCLBihCbXQGtl+yPRlox0wrBrcvsuYQgD1ZeL/tCWJhPRrZAosDh2WllbQjigkfBQn/W55NVEYi/PzWfFkaoJLQU03SOSIe7qgyGcqkVoKi2bZP2GZisfK2s6vOOFkO83C1CLE2dfqMA5xQBFABdVoDmQsE1jycV5Sw+IHF62TLEZZffisTNSXyiF/v3z7srx89bycHB/EyW0d75WTvXflon1YLnun+e4MITCfynb2uuel07sop0DfNkpQIT2lfcetTtk/ukA4LBOjglb5vP8YyPzJjXcQYUqGupwhiZ3jHRrTBsq4rPE0WriLxJ0zZmqsMc6fxj+QIdSO4ReutUKDOHAMzWQs3u1ArbQrIxsJ10Te3oyA45YhHB053g/mZMzlk+SPpFwFhO1Zru5EZ+gCJl4qY9OYweVVYE89eH1nezNhNFRjBDO5IsAAyyRq/nUEDddN4dPMLy2XJ88+LA+ePipPnz0r9eSWo63gzxGgiM/0Homo0A4TqBQDCcdP0fS+p5y2ygLGEe75OQIhBsZ8Z5aW63TBXLwTqxEh4k6QSSXgA3w2F8aiJBaP0KduKd+5NVENmrnji76NbfJaJ/vGscDOJVid2BV3KZyLNh1GQ58mxbyqKWq4MDThey9Wq8voeQR/J56v38Vnra9ZsFkbwO9u/OzCeC2aQtM6Pla6w/wOUiAxn3lMznUdtrF7hcX+T6CArvEHrF9kJqabStdmUTgI7AX9bNGO1y+el62XX5QjxvDkYIdxRiDazXKKtWq23WW9VZoISfe0SV9Oy/5hs7x4s19evTnCknTxJ4Q7wGJ4xD0fBh0Dmd/OW01BU9Q92i0nOCpdpCl7ZUFw4cYZzHBu59A8M2iwqelxzh8u7g54ISPcHedyMNpi0hcs4CSO8wMVtq1iu2YFGtpst5pgPzA7jGrukNDFZYkZGKMDdNytOxs4XxsPH5cGDvkoDO3s8+H2u3K8s5mBtPqElsDIj4KmkzSDYIqhFYJbmYC/l9bXy7NPvlW+/7u/W77349/n7ypv6RLV7E7nts82aIFMzRXURLhhABmwskx8dweDzJuR8WkuQoEV0Tnkdx1HySAzcFoUi0wtLMicAEIqkyisWjq6E2byO9s8R398uTBEJhzBSo5oFZwQ4+9ZtP3y/fVyhfaWoY2DX3L/LtbHgIVV4lpAj8nQnrHh8QphVYtVeRXuVBOXzrhnQgmYIeRRGXxdfU8LRE+y2TaY3lnbM+/HXYSbKgIXvesjOFc8pDXl1wlosLSyVGatUjdeK42FpbKwsl7uPXpW1u49Bf6M0DYL1AKT9QHogyHPrNFVSOGXLu9NhOHoYBNo1S3zsy6G0bdxeW27tJpHvODTdiu8MugYyPwSvNxclP29zXLkYgKbBZGdRhbbXzJqXQho/sUERJ6cHC3TDIZ5PpmQCd8w4AzgDfjTVT7mz7ssTg2t1jEuLXPoRM8ZmUDLGN5UgCqoUc3yeY6ziM4JpDIbDNJYXUdlTpbJcQafQdEPaAGV6guz5dnHH5d7j5/CEMtZYGGeiOHaDz/68G4RBpYI5pMZXm9uoUFOMmDf+u0flO//g39Ylh8+RPjAt6pLntufhpfphR58G8ZRA4rvxe8KQH+2WaGoQqZAGB1lPsZBxgoYxrUKhffScY0TreBwV5mEK4E2pmoYoqzq5qgskn4NUauVSlw3hFLA2slkCvHqg/uJpp0wVlYum5qdAzac4/jOMxb4UOBjIYKLyi0TmIpy9EVmFs8rjK7VEM5YDlCYkfUGfGeKitEo5xfspwKciTQxPe0QcjouiEag5rB8wBgO0Va3IulBJ7ewdYwCxaY5H8VSVfUYz3yHIfUG0HPh/uMyCXQbw6rfMLaGw50tVqnMLq+X+sbDMrm4Xi6GJkqX/tTGrsrTe/Vyb32Be1V80BWdcM2gYyDzOxW9b5GiYbR5DS8fBtTRcph6MO4RZuWo1UaPV5uqaSHcncSFy1bN0iHTxF5DgPH6LB0Ef9NxtWhXbSJTMSjOOroo2m083aIoNd65V5gBQisYalfrw18zKK7GGkeTm0TnwBmJwnSkdIXVCR5/+AmDfFZefPUV1qoq+powGZqrA0xzA40VhGLDigU8Q8e4edQs716/Kl9+8WsVWPneD3+n/Nbv/z7YlIEAS1u8S2yeyRRewQEwrNbLNkQA7sipwLuXmKkYOoiafzWdzJyJJS0BtOkLU7IxdegVNO5neywIpsPaX3SiVcgCcATBaIobOUzivI8BgWrz9bL+9Em5oV3uuaV1mTMpDIUgcxlrP4SuTeiTVGGeG3qGuYVp0FVn13bQhCoB0YgJCuyG72iT4d78TjudH7GvKS/Cd5YtsVygVsJcIpcUer7MZyU7fa0rzr3mu3P8CKM/YsUr6CQfGOqcHL6GieEkaHOhhefVvUFBQftblIXJftK7cw7cukbLgzQmVjfKGM8GtKH1W2V+bqx88Pge1sVVZAZRBJnvPwYyf5cHDZl4xk0mby+Cu7GzMB8YH3XfvriMRqor6Rg4vXXrq7TB2xI48W6IjFec3QOnYSBn4I6BLeLRmZQSqWLcamKLqfqCyjH9ziaLCWrg2GgZBkEtYPzI7UyNHhkHNgxi9MlUiBpm88VXr7Lxg+EuoZu1XMw3cSlcPWm2i2mfjLS+ula6tNmZUrMMe5zz8vPPyhe/+kUZw6T++I//sHz6gx+UcZiM0Q4jObDGm+NoMvhwS9pslqcTQTp+TrtbqBW1HHiYkurQIhAO62Cs3WWDWdEGuxq2VDAUCJnftrtYRK3v3IMZqknPhg5WqpjUN4H2E7WZsv7oYcLJ2++2wcadzHBLd929W/yEJsx1hGMp7k/5EAeXo3JqTdZD4BC29IUf1fraIMc9cyR3giEMuoCh7YMJdObs6KAn/Ep7tUyOKx2hq1hu4+2GUFU+9EEEQANgesOjjKFpJtxr0jDvEEqMZ6to3J1lcg6/ZXymlPpymd5AAc0h6Ci7KRdT0TYZW0f+cnSqDHNuBwXd67aAtqNlebERRVGVKn//MZD53Ql7Ct6dtqMwoBMTR8c4GmiEM4g7zgMaYGdjsMVr9w0AAFibSURBVGoOcbo5HuJY03cTzXawGgtlStMGA7Tw2i/A0m7R4/Y8asGYfoh85eQPTqyOkz4ElMGhXQAjLoShhBkuSmnj9JwBV7LCDKyvs6xnLwNsJontNmU3hDsKhMsajU1bbuXopBlhmpqbyWKaWe7/ve9/l3bQWhh4AWugZj0ACv3Vv/pX5Wd/9W/wKerl+7/3w7K4shqFL5SIVkSLod7CnMIew5RaO9MvhC4mjSXZTQzMu/2KFld4YGDnHbQGwiudbxO8tBj3Hj4oH3zwNPR36t6JI30XE8esfjCLo6hAmfG6/PB+aL737l0cQBPZRrivmn6I63SCmwiEzGvilxDSPKzk0dBe/oNadAOmFcdbGdpVdX5naFfsL5zRJADyKsvFP9MZFCYjYMHWjKPQJ6nggatoJWhkgOAWhcWAlXE+Z1KRsVC4boUssPIkxDNgcoFFGTEqh2BbEcIxuoHPLgvKAsZPch40mpqpleWNBym1aABgWF6CJl2slDlFi3PTmcPRug06BjK/yWZmZF4iwVuYzF+/wwM/A3ZAuPPb87JoPBkNnDgxmjebBcCgmcJGoqcYqFE6Y2HZWUz/OZ3v0ck6gzYqF8FsDora2ZlAzaHbH6ntZPbZOs4RDCwDiM87WJSD3e3SQVObQqsG9jhBq92gkbZff4kjfOzQJJKidhf+mM/PoxISVbt0EVI3w6vRrq4RpemZ8uDxk2g0a1jee/q0zGNOR7Fu2198Uf7tv/rT4pad3//R75RHH30cJzNO6TXtvjAGji7CQmXAOSSq0TG6FcGQeZPYBwO5yEYIplmW7ZJ4hnUQy5uYVm80Uuy2AZSxUgPyk7UTwkB9hSkxPozgnmWLOOZt2nV6sA+8uM4yTwVq++gIvSGzDOHTuAhEqz0XLZvcKO5nmzEPMHEVStanCtQxd0tGv2HcUSix3BxuT6WScttPaamvY2zeMigyv20zg9UomrCPIShD0HbIeyBsY/w9zj1HYFDr6Ri2NlQ7alSKe5Zp/BIY/mpmGqijRZsoDZi8znlWnbas+ggKwDXJpqiM13ieygUYPoE1mICnbqHNQRMevO7CY2bHVv7X+46BzC/m3z46LK92dstXm5t42zCV5gtMvsj7oqnBwzqgaAekGyiWHcOdVKrPzicPpD43X2o4JhcIxQnXWVR2Cg7UT1C7aDHE4DK3JjNFZ5Fu/YAUUoIw1nV0c2pzyM0qncV/MJ6sdTAZzOERb0pMoYyLHsTLVmuGZyKcJuKd9ZrlVM3GYOiwNxCgFbQ5Y52Iy9ryMo77CEJ8VtaAElNzzh+AN/Fh3n3+efnsZ3+NwzVfnnzrk5hVF+xID3QdwibsQStyH/NbxNYRELVjmIY2wXwVA+HEY7IzQaXI0HfDxAr5gpoPIXBRzwSWT3hlvF+HXoUyNA39VhbLJDQ4OdxHEWCJsYTCiBoMvoMiMIplCsA5dHWDDK2f1sYJL/0sYY6V1Yy9OzGYYAINF/9rwcTvCoI+WHwaBMuFRwqKbXesovUVXNoqbFXu7esw7Q3c4D4KwRDXjtM3lZ1Zmtws1iGFBYzAoYBuGcvJ+mKUU/scfkDgRlAC+hY1lSPP1WKOca5wsRK0Stnw2LSzBq9N4yD3+HzMeI1imWoTA9l7MPMfnLbLTvO0HMAM1wxWVsgj3TUGVZfH+jwuM1NDjOLxO3Oqdl+YX0qkoYbTZalC0BxOynmZYuDHcDgTt+ZwraWY3UboAE4yEGbpGU1IbNzO22EjE1fuyKFluQSWiKHB3Gg3l1lm3ShtmZycibVJBIFXDYdQDTiLIE7icGaRNwxkaE4M7OTJJIJ2b20t2lUo4g5/WYJIu+49e1bmllcTTTFD8+jt67L51fMksK0/+yBmeYq2iIWyBy0jLpSjwwgd5p1nV0WUcIC5pyozGYnQy1elRXnWNb4L3y9Br4a+EX5LHc0+VZujHzMwE6ad76+xUGNoNyFGZ3+/9PZ2SnN3j7aOlunllXIAJndGfZn7HJ2dljNoovA6OWVN0OBknqcQmNXqPEyl2XE+EQhDt0JJu6DP4ax22ukXfOukotCrd9GFrpVFMHrkGFsa3t8cFxkVgmTi0twt8b+TXjciA17J94IFroCP5iPpA3iOSku46ubZPfpx68Qdz50CkuqTOXtv23X+hU0BapI1Gg7LiOWzktz+QTtQbXhEr+f9x0Dm1xu/5GW+uYuLZxn0KVpNO5N5dwFBneHVCUwZcSS4AZywuNEEnXDHEVoKkSEqHU55aqResy+21VcwghQnUK3IK2nLQAAjPWrUzC6rjfQn2keBVTqaTubITPoIxwd7xWV1DphMLyyAs7gfhMWXSBEtnmu4cx7/YXF+OU6hmnEPy+amEA9h5oYFlxat71MtsXTwFoAgq/ceVhpG7cVzTnd3YLibMr+xFi2k5pOJFGCL4SbTE+YwNCeko5nRmBaxNVo1goUzf8gtkfynFZhV8Orz+Vvta/HekVGEHOYvCMHtdANvEJiGQ97j+T363DMkrKWDud9uvi2HrVZZXET7MTYd6KLymIRO+l4KAjwVOKMGt7ygywxtnJYpefs8M/F5BNFzDCLoG1gxTu1qPpVZpPwUjS/s0UoYZp2mbY6jzKvVMNfH+Qkuz/5jV3w2R+fi9LBcto6y1aoOrOMiEwf2aR3hFxcB6Vc5hkP0z0lTa4diGrlOaIUvY7vCpbSD8wzdanmdtHSK7hhBNQAz6BjI/OZuQ5KkIczD3JN0vKMpRSr19OfBpU7bO8ExDj5zWn15aR08irOBRpSIMX0ZZB6lyVJQYAZNmb9hYKMdJW6fiRJNgMFpfXCwmzyYN37WOU3UaHFhOQOQqXpeRiPchGEMwTQfKSkASijXa6J11HTonNgxV6iD9nFjCoWNh5Zd/JkT7m2xpYXlNWd7UH34Nlg1I0Pi2Fk0q+cPY8avwL/nR8cRkslF/BrbrJBXXE7nYHTo4j8dxGoLHtcXwAT4NM4CZ/khmjYuI4MulDPiZRbIyMiEqyDKFcxxLePT51FDzLTxtnmMum0zOrRRhxBNvf32bdne2ozVclHHCTSZgrmFCFAESMpN7zS+TnUmv2AMtaMslFlbnic0S2l4747GVwAcE8epv+baPmnRrm/tlw44vtcIvhdClVGm/05GBgoy7jLYlXSHDtYPuhS6Ng9Ka38bDW9aC9YCIW3D7JY2vGF8DD/LJ8JBc5SWEGhLpZvNKw3VhgY/ApzhyayMkyEgv4KowJ+0THz8O2h+TXIdoq/QQEhZOmiuG0zR+vq9srGyXmam62UGp/SDZ5+i7RfLPINkcaieGs6WAF2Sx8+gOs1u0VRaxH3RCtzfwqgms7mAJPhRhuVKzXPKoPCdL4nnFLsack4HWOtAh5MxCjFkvH5eSXAnA6VDaZqu5l3fIVoEofDlxhBu8+NOI2qMM+i2f3BS9vd2s07U2V43wzZilSrGD+8HT0+jmbOwnvOFbJiacjuOANR9Lric38ys1NQrciZ32U8hUfKkuMa2mq5recVYAW63gACZNGju/jg0uoYBne4/g9ZXKgZU9iSWD1cQGoyUbu+qdIfwN8ZqpXvSLm2sl1BteWWlNPGJVCRZsRVGByZgsbWILmF0aaOMr5+lZk9wwtlu2qkwyOhaLfvtdwq+WbFmnyZ9GrqbMp28Ie6pP6HfFtgBrd2J0jr5Tuapna3k4YJ6BjEOKzCiuMPnhVuqnjZRSoyJgkk7tERacrPChIHj3KMBBKzBV6bQmGrhc0w5iZBJW5UM9/efSk6Cmg7f61pXib8HHAOZfxaHdgmnRNvV5sa3dNotax7cu18eP/2oPPrgk/Lko2+X+w+elY31BxBdU4ipQZNcoUUMuVnL/5aOZNH5nVnLzC2fFQ5jwzq4QhRhgQMn3reMhvhTyORCDXPWzcQUZsVMwzSGOxkDsLrhzHoGI3CLdibBij4kPKqGc4AYwFv8Awe2hf9w4l64OIxCn22cx5ef/7Lsbb4G+iyUD7797bK0ulq6PEONM0+f56xwDGGzqAfS6WcgfTQAeAODVdmpleWynzK2Tp7WiLMRGLWr2NY5gKrMi/V2TPSaxMq6L5kLRE+5e8f2ck2NQR+nrZcttD5eepvXJf1EjMrpATCw3c2E2Iz+Fe1qmYDmnARCaAOcR5jkeVO83P3dmdQqXRmrg8LIijCYJ3lYvGyfdXuEM9H40pqXs/EMG/BSxq7YRsXFgCV8WcMKeZ8zYGEK7GLe1c2Gps+xRJhbvuf+U7Plmn6679cZPmXz5CjtV1EZRTTcrACMcK55/FrO7aOTRK2cbNMiJEyqIqMN6iDfPbTy/qaikuda7b9LegODZaMuuZE19GXExvJiefgUR3BxuUzjXJozowmGRbOIRGIcYx4vEQQjPJpU90cV5kxwvwmxMVpNP0ItWEPLGXpz8Ygxb7uS0oR8ryZQdl0v62/i0UANfjebz1IXWjZhg9f1NZiSoeVxBz93GjTzUqZ0lZJVnFOmhMGRCW4RDI/d46NyvL9XDne2yotf/RxtdV3W7j8uC2sbDHingmNorsb9jTIKs8LhPAtmvmYgoL7ano5Fk2ZQjKDwt8wUhqd/SV/mGMea+rfRqWpFmT4KFgPhvoCGMuLEGRqQAb/FkYx/BXQ5hSHNN7o675TWAbChe4IT2gQ+3NLWB+UUodbZVOMbC5mgDbP0uw6WbzAGpl6YqWk06wyGM+SocMv0amlp6D8Lw1px2bkMz9cR7odD251W6Osk3uQEY0+7azMGCezfcBLOfDcHKtEp+q6VyU4pOuRnADr5gfE/BT6ax3XN94qK0T5paWRrknfnOcTuRwh/aKii1J8L23KCzE7f+ZBxT4iWfy7hNH/JTINBx0DmV4OP0NBpHVi0yr37D8snH36KSbIBNsRyc2OJI09NT9LwsTzQCIwL341sjKDdJPa52YR0DpbAFML44GCnx01RsHobP6GtK0GQYFnUgKZ2xtMwZBxHKGP6grFoNyUGtSe9N5NJmuaQ0PsDGxDALELB4zcEqwYzQuH2pjMIkaVPeHhwvOE2J7wUFn2C3S+/KM//6t/gYJ/gA5h8tZwMVmtNJgQorAGcJ/1ZxQDRXdugoGvCtVzG9S8Z8BtxshACQaYrMdnSxWWGbgk06WQe118iEF3kR3gxjOM6TFtMDeicHJfm4UE5h0A9oQHfd4+PM3AjrpiDKY1xG/c3fXoGazsDc87ymoFZJ2AOqyGcnJzASKdJKa+iJVCKBt3wbCNA2XYUhaWG11oYxKjEmH7wm7SWRgrCxdl5YGEQNYOTiBFtk95aOi2CQQutddbXwiNCLdMdhKrIE8yPdua5Z+1WdQ3fy8Jm7Q7fouxQqMdYmYMe1pWx0yLI/NK3L6RaJgmReyq80jd8OVYaWO8zlOagwzu999A5mkKzz5s9+ehhtpupqmVVmwyYvDTC5wsG0xzxo5MDGB+ci6Yxh8aZxeZJC2lHOCCQUZBoBJjfCRHzViS0Vd2UXrWLDpYOk8lVwfIMiB0aHgbvzy8Xd2IxhyfZj3TSUKhb4wslvJfRFy5Ca51jCWBuBExip9LzFc/AdM4ikJkgg4nVstNoidV7G5lZzEogmOjg5Zfl83/5p6W1t4lfM5dit9iMWB2ryp2dYHlkQomurwJTGaGxnLrMbxuyJpmeyTBZjMJgTSL0hlz1jxYXcBanYIzJ8XJlW2GWYWdm0fZnaMUezHpxjq8Avc7Qgp2TZukeHsXBy9atCl5tqqw/eJidIJeAfzPQ+BqhMznQCbAjLJq01NK4KbUQyLkJI2Du12WuTY8+O+9hKFOYKM9bwjx76qKYDBb4pb+5VsIaSCobKy/oW9hHx0rBncUBNuKjJZT5VX4qGMPhksp8UFMqfI3VF0OjLn0ev5v80sk13b2J1dntnCeTU78vgkm77DsNgTlVdHCNDeTwe6GQ/1SW9aVFoPbfoWiVezCNg59mlpbLJZ0TR+rY3bju8vYCJ6RaRGAEaHf/IJr6wfpGeYRDvNxYKqvLy2Vjdb08WFsrC2gnC8PK4KbGujuI/oNawrwVP5vUpBbJJg48I8sP5SsjG3RqtlHl6zubHBgCM6X0uEzPwHtfzaYhOKs4Sxxj9IbCLHprPBnaZ9KlxndaA/RVMKuh05UnTzNXcN05Cz9fHB+WN3/1k7L/+qtg82H6r8UYN2ENgXHpX+fwsBIG4IeOnIuxTc9WZPUN3KFQp9FJt8lYurFYk/XHj8oQ9zxHU/ekKXDibPtd6R7slB7OeDWMaDeeeUljjnf3UDCYccZhDAUwosDPN8rCgwflg+98B8twVXaAQq5s8nDm1bXD0zM6rAq+CYedso+Tf4AQuaA8Li00voRmhnU3N7cCNQ0ZWwHBUopmdqp1hUlZ3ILgyvAtGDZCCO0ZrsBWmd+NJ6xQ4X7BQmZnuLWUQhpXxVX3c4xQRPhvWgC3HnLRvUtfx7D4CsqRC/odLwTUkKgTrAZP4q+g6X25ZsF3sb5SKvMrDAqYsFqlPegYyPy1RgP8OF7e7u8nx31hYTHaQawdMwohT3DEumdI9dRMefr4KQy/Wu7xULe5F5+7hlUNoKaW8XUMxW3uDDiGFnSiqlFfQGPX+FxlDso84je1fqbjgQZaGtfoGq4U+5sUphYzqqMlsaPZ7AKGdoKq7/zocDsp1b3AD9Fs4swNIayz3NfQrYaR02FKtDoM5e4zQgAjJMMTI6WHU3zw1fOy/dWvaS8szeDPLC2VyXod5xpox8BaFWGYeybtWSUh08IwYmStjdrNGLT3NJ04E2nQ9WIY8DFyy4CjTI7Q6Ai1YchbnmGaeA9nV8VyuAO+Bwpl0Qg4e8IUB2hpIDHhTBjMFVH6XCoS6diBTvpebxinr3Dm98DVPTWrEReE13UYPRiuC7M7qSQE0wne3t7GR4JJoZc+iXjdAEULLJ9dNWH8hCZPTxPZE9+rhVvwgswk/DrznigB06td7OTstROTjp0p6+kj52Y9BFZCWOR+v7cXFsHid9rJLwwiPibC65yPfo/a3yCC1tq2yujySbUPMfzPe6JS9EtI5RrjQcdA5nfSZO/gMFPlTky1+dtyJm5QYSxap8gkq0U0fW15jQYLafQHNPFIIc22kcbsk/GHPTIKo1bSAc3ECh13ZlUtJ5NXs4qYRQZAv8H0Bmds68Atw2pcFIzOpYFNzoa6aCUbVDNYxnn9sb+jCw3h3ppbFAvEcbIlA8ggTMZUypzXZQbIomP9/PPPys7WWxzKo8rhQ5tcojFPt7fK9ouv0ma1/2TdBDLuA+PL1Amx+lzaZds0MSnYhWOdCBcDZ4n3NaygTmkXWOPcxSiMArbJ72pNsy6tkSR8dCHK8e5uuQT+mM3ppKGhW9tsUSf9E/0nC7gKTHTvrEh6zPM7KJUbBn+0sVCmF1fLDJBxRhpiPYdhRH25MyRMXJ9llwhWA6E2h6nF86ySZpAh5dC5p5E0GdJxMpGuKhQM7KV/lhi0wkRyseowP5bLJaTSwvkC1x3rv7iDOmpdIx4G1gE2FcQvboFe7vpzxX0NpxslWkCY3Xf3mLG6ZdxUKlZ09towPi9j+QpRGP5O86s5hGjDKKZBx0Dm11G9t7FRPnrypCyBea396OLiaaR1drYOIecgopGa8WIezDs8957OL90w7mJDJpyRgwo2zFiu2ly4kqQpJDxlzvk7uTH8S+M5T4BYpTqIGdXuEzlf0dcvUMPWF6oa72p/oQ63RjuPwsw6pTAk35tjo+Z11vOMZzoHYTJbsCVES4Id70aihEfol3KKlusaaeG3CK2a0DXDe7tl781LmPw2Aux0+gzWUFMcS8NzTLUwvp8qDLRJQbCNK0srmf0WQiQ2xmA5eW/Cl/RwYI27d6GfM5TntKW5t1fOea7x+SEE275bAdn8JqteJ5ENn+yVy/24xSWC4LzAFTR3R3tTHdTMySxlPKLFgSeZjYe2V1pmfgvE4vM4eN0U6bdv3gQiyfSptQ+tHQud4dbxPrS+KHM4lC4ssnZSG6d8zWxY4Njh3nYl1FpZ6KqjnugTYzcMUzppOcVYGoPXkdYfPOM+wygf239N2x3+KaxsGL8LykBI5AvL2vQQilzHOPqdFsRxysIh6ObYKxzCLC3FoGPgrytACZO9DNG5G7pptQ5eclXGK4cueSLAFzWQkxjbOIHuNTtBq6a4+zTSJyGi2WFk7+M9xL7ixAozcj9MtwwhdDCVQU524kqtbmw3EQXuYwjPEJtZir7c8NoBEtPqD1jfJ/U6JQbnG7PWAZUoJ2pLmEHogpSUMdroojl9gDOYdmhqvNRXlhCqBi9zbNA8S/P0m75B4FuX9B0clM7uPgKHwKsMEEDhm0BWOilUiTKpefjbhd6rKJAF84e0cAyKZVVM2xiCdv0aPE62ddDkPa47h1fVphbcUtMLM6yZc9k9wxnW2YW5YRIaUQ6BH2r8CTSu2tH6qDKE/0+lPBgQ7oCc1Tg4oSjMqEEn0xZOaYMTkBAFjQt8g+Ecq+2tLYTFggIwPcJvsMLCVUJZ6WGh2L3dndI6aSVlZHlttezD+Pubb9Al1cQjgxIYY5SIjsQ6qvysZarGvuWZTvg5/+EMsCnzIgwjcguztdK5uC7H0ERomaRB+iWfGE6WuSsHvBICgx/yS57LiYqF4dFBx8BfdVwMW5oH3xGLOTAwGc2GqAl+YcKNrjibWsCyy5ktfWkxKhqwgOl1dk/JtLEyp9rdQyImbKVgcHIfBsnEXmsEJ5l8OI1GAWIBOMdFLKb9yvg6kZ4rcdT+CpLnqSl1ZGluLJTCaYKX6z+7XCCmTM4SQuXkzxTPteqZDD23spKZaE1+4AovC+PqoxgVwvMrR+/eltPDA57DoPJ8c9YdNPWrfTSyouAswRTWPlIA0LEZjDGucWBMhb7mWh1aIYaVDdzdXoXiuobLdgumV9Fwpf2kL66B5QHRbEIItXa3g6WtzWFNhis44D/eq50fuciDt0RbvJeBABjwWuWD1XBF3nGrWnxkJE4nFPMOs+LUYv3O0dCz84somWphvD7FPs73wda7BDjcTXEGCLizv1P2tzbpEAwMVMVMJKrlzM0tGv+SsXFth3lfljI02qMSlI/0CZzdHoVHZrFo0vHi8ra00PKGTI1GaYWMGjnmjpN09lDBZPE/h5BZhjCcrBUOihhwDGR+GVaNWMV+YSoG1QiJA2XkxtnC1INE0o0EKwRT0/Wyi29wAG7UC5mRKWByBUaoouaW0DZMZg8M4hw9ejuhw6JgqPFTOoTfdB6FPsbR7bxWQ42ucPKLdxS5RPpd6G5402y/RBRsE9pL5lc4uppinusaV0OFmmA1P84MZrmU+oYlTBZj5Szk6sSQjOtsrP138Gtc14P5k6dD36+uq3rwFuByR5T1jfWycf9emXYnG9ptekOV4nCZygW6qhEWznd20xlnq2GM4PSbT3XjBBd9ceJoBC0bRxEFdE6fDPe5eN9IjA5eE2s0PIWfpUaV+fmOUwLDZPjk6MhkMjz9DsZ3PHhdwBu+9sDoLnLXaiaaNYfzi88U2IfyMaRtDMXw6+abV6XbbmZsDYULmbbevC3d5glMOcLzlWjuDzwzZM2jI4jCyToK6waJN/3d+jtOVMbqyQdo8zkjQ0BKZ7fbKDEr/KUIAspKQZYPpEvFiwgBn52zUBjs99fMfkeDv+0YyPw6q92epSB6mSo28UiYs324FwZU47mUsAPjJD4MIbJwZW6hvAYfG22QEMC3UtP0IZlqJrW9j1bziwmFIWJCIzUSTFilX1GZScwxXVGb29HRYbWtOTIKEVoWQqjxzJE1d6YSDgjD4DldLlM4W2w561neO5juY4h/gWDpA1xCdCvIzSkI4O1ZBnt8dgFG0JcYKe4SrhVyUbbm3gJX8wjHDJ8VGAfAbFE3aL730E3ZcCxxTK/RzElfZiCM4piKbeKb4o84pE9nnV6CCNbqvFH4xfBorWg2GMHnWUfT3U6sl6QPdgrsOtzZhJkKY9LGgiGa9NVyhmpRBUt1IBzw2SoGPzuWCoPhSpWLNLT2f9YZz86WIyfAoGMmuHi5BthwrlX2UjwK3yOlQOAqBQRdXXZ3t8vezm453N/PnMAUNE76yd0zhScJTaMgphknUcMhsNg6TU7IuYu65lk0oIIyamb9px7XXNhEoRawyFR6gx2ObQVlKtaOUhQG8WeiP+FBPsNDPrviyfcfA5lf3KiDYuz36OSktNFSbfDfa7DdaafFxQwhDwlDc0hqZ23n5uryeepM2smEw/hV3JkQYM6XgTGPSHjqYtIpMSmqgXdNGVocjaYgXNya1HQRzWrsXyFzL6zACPEq95QAPCivSjtUPoVaTwbSBxC6uKZAn+KMUzsIRxOI0UXzzmO6l4EBq/Pz5cGzj8vMynqcP2Qs5bWNtJiBKNOMAWnmnPiCOYx40FhlnHbjP/As5xjMa9ei9dCIxzDHzTXaEOa7QIFYbttohjOl6O8yMsPAz7qnMKwLvayAocAFQjlEwAbLDF5ddEsHmg6PTZVJoMguY1JmaZNCzn2kQeV0u7YAxpBReGXxCPcSIkgiAxT6ETwAhp2tMiYdFa1s/AF8KKz9iSvnDvfLaeuUbg/BoJMw4XQ098nRUTC/E2haQ5ldK+7MtWsHRmHYYfxA644aJXJp5Knp2AiAgjvOOBjsqCw65/B3D+Hr0V5EJpar4g8ZG98oAsyLd4++lpefquxNrXwVucqk4t+0BO855Mr3Hq6kUcOZaz4M47XB/UZLOgjAztFhlqfVZDZePiiSxvPUvPOmAsN8amejDM4ois0ZB4hXLdA2GqGIubY1FQ3ouM6t61TF46PmuzBAxmztno01VdmkMMdVk5sJLRlcn4Dn6hgbyhy7azP6J0IgHdQcK6YHM5AtLEAbIplVotNnvHsa6DLH4K0/elxWP/ikzCyvY5LR0/ShP1GlE+luLm5+LGSa05Hj+RFa3idG8XPQ4v08oznoUMdSuHCmi6Y2oavasog+QS9ny42NGzK9hkGc6s8yvWl8HeEbp5oH41pmF/7UwMzz9x+kUMD25k6ZQKDDFNzL1AAdew8Z3UOB8xv/hjcyFla2zuy5jiRjp28jxHGRj1paremkkw6kNVAz/0KfHTNrZ7rYXYKqYCBfGYIuFgSTPinEhSWawA8RzjQ7ndKE6XWabRIYIfH/CLVMSuOupDF9TYUHI1WON/2QH2L9ff0NHsur/5l7CKXT1zuNn7QNe12R4r3HQOZXko3R68CpOayFqAbQ1P7q9WsUEkSkEbMQYZiGRMsoyZxrenLfEXGyxli0TKxJVFNJONuWKgj8M3SnFqrPL6eSl+UvJL4dnMCcSiSluapKbAhRnO8sH4LAeYmKQPzk3EMs63BqSl2w4stF7DpYxssXYbZroIYrz5qXN6UDwfc63fgpEtp0BhexLDx4AqM9zuopr7PdmQzjWWCtaNdhHTW+dxBsbx/ShVFou8V7HUz7cQnt3HvMCIomXVihdckeujgpwjbbCeX5Tkbie/rjgu2hG2eNcb7XN7KhxfO//mmYzUxOI+Te38P5gkzy+Yf0gnBCHWktzExIVktC+412mUA2AqM78ed2QgYchGRa1GhwnF+dXie4Joys0V6L4Gotu6ZRYB1Mc+h08UmkKdDIe5ycHJXjg90UG5BuCp5tcn+G9Jd21GhrNDc093sr+kkrq0fI+PoDavqcw/l+Zz8C4RCmvhDIBzKIv0Xbc13VYV4DjoHM/3USEQ81rm3q7eKi+fQz5aud7fLF5js6AqPBuNNKfa7xVUVtJIoNdDfwrPihc0KjFEFC61gWI+3jf+bk6OQ2Fpcwv2MwCNgR4dHTN6nO/giH1HDwUKVleGfYEQCtShUByJQ77Z0FoszX55PeegnlzTC1jLkzhWrZ9aUVCOcM71DpwiQ9+nqgluq187thydkVBHHjQZlEGI2EZN9enmODJbL5KyEg14szR1zTPM7g8qXMqxgMub7ZzEmXNfL8r3ew4XphHTekB1hEhEq8bSW8WxfG92AkGMoeypznWI1hGFF8vvnll0nNnlpZKNf0Wcc+tXa4t/DAv7UG0l6WiJbkN8fFIxuMYOnQJPlbxtZiXDg5pAWF9mMwuSkFFsBS87uIyHaa8uIknBsNmpRoEMNwqha45yKfc16943LeacaZh22jJAS7xvbNwtSCpSoF9NSB18Ht0m4IhIWvuNbxVdlZr8eIjwIsVJTpZXb7GObn+2Se2lf76Xe8ZO0o2gHHQOZ3QKvd/PiDBohv1dgmZcG/5SdffFH2wZ0uyTNZTAiUDZfhVC2ECyeEIRIo6ahwhTOmMlefCdzlz8NNLsTIWTXVsHSFfsMtA3OuHkzar1UYwoRYi8x06kRyPzVVHGWuh+u4mQw4kuVvdfDoLC+8c+4Hq/ObjrBT+nMw0yRMbwTLqhJt7rMPk20fHzEoYE6eWcNKzK8/KPX1h6WGMF0Dl9RITu45rR7LyHOjXflbzC2UCKNBiqp2/m219kAoMYyQ8Exaym9qKM6j7zqBnueyvrFp+sbXDqFx7cszBdY8GPe82i9X7RZWZqJMLizpDuSoXFvpICMIJ2AEvs/w+xjP4TtfLgDSaltjXyt+Az1vURK3WNhhmH6y0UhNoDGc12V8HxMaHW/TSEAVQQBrq2vl0YPHWS98y/16p81yenJYuq3j9NX5CyejVKBicclh++YnxspE+mm1PxQjGt9d+y1dAp8na9XWymdqeHnARSwKXBhfyyTze77Cekl/aJzCrwA6+cXbYMa+Owaeo1RpvjVv4kErARj7ldCGAncOD8vnFoVFwq16MCdkYLBA6dy40j52IAvH+U0N4GE0Q00g5o8GpRWGPY0RyziupjKK4wyiKdLqL7MMjThkXSZEk5FcPO1AqzVtk6t6nNKWcZ2xNKmshjBNY1UaDK4jYFuFZYkI8MomdbTPtpqkZ878q72t8vbNS0b5MrjYchmjQKFhtO7oNEwC4fM8GQmmVfCiYYV2MMZlzDbaCk7xeaYGuNY29U2HJ+OQJuJB/5MJSrtgwUx6YTK5FoIIG3Ewg2jV+PV6GYIBrqGBP7toJ4W07g77Xjm8NC6vu+/5SNP8L18l1o92p2PgbN4ZC8O+ZwYVOOtca8x95rB8j/At6rXZctpsYpWx+ktLwJ7JsnH/flkAnmrN9w/3siDF9b2ul7YdsnmcTtuuchHq8F3WgaNQ9ANPocERPNUSHvJAfQr9Ia22fp8MniQ4/tkeeaMSXvqhMDt+0NdFSipAI0mWR/fZUKKihdcNOAYzfx7Grbi50RZr4IjH1BozMJNQYvPwKIlTJ2hEZ+7G+M1KzYlD02rjtG6E4Ip/O6LJNaxp2E3mc6BlPIdHvK1VcEZWM9Zud+JkG2GwsluquXGN3TPiYHzc2LlEcAZSzaLTJ8Z3Y+MkN2HChUBqZ1MzjGXrhPW47oKBchG+lQRm0KS+TJ1GOsrx/kHZefOGZ3QgrjuPgD3NWFy5D9/AsEIzNKMZnvbRGdMpGJnmpX/ZdcU20Scnr4SHOpWVTzJcemcyixNdWsvKUmZ2EsY1x0j+DW0QKFPE6RpOIgfClXx8o0kIgIqB20JLO+xF1Yj3HV5p7uyxY6mW4Sz+hjn5WU3r/ErOow1e6myrYVOjYpMw3ExtrDy+v1EW8aHcPWVs1NKAp+X4yCjQCfTpRgk5nwBepZnOxqNQgMamUci5BimS/EcbT2H4PRRok/Z0UEJt+CRzFyoDBEKrLh+oNK9QBC6s0ed0/kb6BPfbF3lMAaPzZgbEP0BYtLjSnV+r8wYcA5nfBklUmWocDDvDYNcNF+IMLYGHJfru/mF5sbNbtk2IQnIztc8P2UwaoruIQWVg4dALiHd5c4Fj1INoEsz7IySONM9woATMfZPf6brfa5fzLXFR+Qm+y2FmHbr80eFNzSCemTWpDJ57+14xkjKdhFCbuGJsCXO+iAadn5tLTRyQUAjoXl9i5SmYymWb83Pzxb1/NcFHW1vlzFCf7RqDeRgEHIJEQao4vqkRF9VkH31ISRVBv4PAc+27SsGcH/gpuFc4qBAY9c+mz9zDv/2+d2bxL+gIDYxUIRnlBlqZLmJbz2H+nr4AQmdUy0GWJlpaxylDKv2UQo6+syhz9P/WsZbG0YwyCPQ3H2mc7y04PMaYFenL75MwsELaRbmpzQ1tpqwkyszxNCqkIAljVTyV0I5BcwQZYagqe0yWNjTaBRrttLvlCIF2mbpzNlUQA36hefo8EVbuIzxNP9J2vuW8WETbTZ+FQ/aVx3ISfeSe0oHu5XwF2/EYdMg97z2scqDmVQp1Jm1YHFwEYN449+wMZh7PHgHYxwLsnLYyg2ojDX/KTE5jm3ujZrMxyaGnxRJNwXC2ON3hswQIZkZzGg4VCiWrkGf005ydGVTT2EkhmZovWo7r7LRwxnbKgEIP0wBMqMu0PkRyG9P15ZXyaB0su7CAVXDF2ShCPQfTW+dnPFpramG+zPG7Pkiv3Stu5JaQG/j1lgG9RqjOcWZPm8cJnepMK0T2ESrxbCwVXBG4Az3OAtmMCMkU0gFLgKDKfE6ImfVoiHAUmhqmvcCqmRnJz9XcgX2kPyOTChmMggA7dxEW4N2jb6WT5hCSqP3CL3mO/ke17RH0gU7Za0AmUlBg/lF+H4LJTZwziKBTeXZ+XdoIo4Pj2lrp0MFyGu40xCss7SCwWsbh7Ofk7bk3Qj2/soZlnC0HnV7ZxpfaxZLvnraromG8HE+3cnUeyBLqTiRqnVQott0wbZx332mzQnKjk3PXJxWer1hQ+8UhbRyFCiJx4oBjIPOL6dS6bTp8AmMft5tlD6fmpH0apl5ZXCzTQIoag9NEO56cnZXdDiYRbW1Yr8f1J3RaprYTbb53DsAQapWbgUCktTos4FkHROahzQ6+m6lNMtjWWzeFt9N1y5ljxumiSkvgXoluROLtMBqU+xq3dhJF1hALOjklDNLEOovpc402rCwulUf37pdnOLQf4NS5GmoK6FPH6dNHcd3B2EyjzC2tcoXwxXyaYTD8ZN5b0qUFHp6uVcwFc8tImuFMUIld+V4aqokMy7rNpowsbbOo3u+5r2tcTaeoL62USdohYao1AhXTm/loQpzaNzOxc0AehO3rDS4QsDj/vDLkfgcTxAJUA5DghYosRIdZRnn+2O1lmea7GZjxGhp3e+3SxGH1WU5I6bNcAXU7LTeFOEoESmhiyNb5DBWFEaCYtcT3Z1PvtL68lAU2R6edcgrTdnjkKRajjWB1nS9ifJ1tT0YwlrSaiAPWKOQcpnTIvFe8J/dJJQgPhV0ysnZLZ5gxpf1CIttl7/VVJVt11vuPgcyvY2atFkOWTo6oUZysMn5dA1o8uPcwjKAwWgbkzdvN8nZ7pxyhGXaawCA6aTpqG01tmPC43YJG1fS7DFrNA9gVO1sNilsfjVR4JN9rb5rNvWx1f3J0QBtGytb+EUx/W+bAvFaPExpcCZ/sugLEM0wp0EI4QKcMno6eM4qGT63z3INxzKDUThi3V3D0a+bmpgOpJDaecJmcxmxz3Tja2GgHujF152/RUgYizTHSlVcTus7XXWt8ucWO6b8yjL5PrbEYYbJWj9vsq/GS+ozg6ucIe9SeDl41WQdtoLdKQaFxnbQOoZYl5fwQED8rXA5jqCjj5G/f1HwyQOV8qlh0qIdcR4vFEoa5P/AFSu2WtmsBZCzH2FRkYUQbi3fKmMGC3OU2VtA11E5COpfiue2e8f4e/OByUgQCgXfvr4Nd+g4U1pkF+CalvHvBGMOV9slSNEZoXL/ggv7014PztZQyvdpfSCs8ThRHZUE70jHGy+xRYbOXmooSwchv9IVr+1DvfcdA5rcERTAZNzLio0PhjcV/Fhly0bb5dmcMoFWcJbLT2E58tLtOGI2VI97NBbJuZjN5LEIVNdJNYvuJzXNPnyMTu0QRrsgAWXzWZChxf8elfbTnGE1r9YQXO9tZ2OCC7bqOJyyYxC7O0bybc+TQy9yaRTG7xU91Ni2FIrY1m9PoFAAKBr3GqZtPtYB/++Xn5c9+9pPy03/95+XLf/1nZfvLX5aT7a3SO8TqdCyzgQLgKmtHjgGbNMdqc+nkc3Su+8lX5sEnugTzKuBqMXcdMdqT2DWMorYT4rkOutNsJqqlE2xwwMiRdXAUSA8x/62asjbNM7WT9rI6qrHuD36lOStmkOcYaseSe2bhCHDTXHpj6LcIv9munbPL0mlDd85v0cddxvII5eX9ZEiXBnYQlC1of2BqN+Niwdn1VbeqnUiI8+BgJ5Zahz6bl9Ai51EsSygUU/k49s7Y6jtWTiy0o/GOk+2NsPJyLYZRJicrx8eFrYZPtX53+fz0F1HhHvgK9o8+cNLXVuPvxPwOVhtm6EthtYjAtbvnpYXD42DbuOTGzM8n9mvx11MGMYtBkGwXILzc2w2Da3JdJBEsL5OijWygg+sIyQRqQxePSHCFAVbNrOppEw1KO2TUE6yM5bcP0LRtnq2P4O7mNWPfXDZBO6chyCzEHYZZZmDCMQT0gr6M0PYViDnLYA5HA+GIw2y26V37pLx0bersVLU0cH+37H/x67L985+Xgy9/XQ5fviiHb16W47dWiq62178yJIsVESY4a+s65GvXpEK7FHbCMjgQZx2YWibOIAF11GLjaHvafwVj679wUbZc6jmxxGlqV+GAjJA6pVynnzQ+V1VqzuGAc0P/VX+axsDAc420rV5oc743xKgguCk2EklbIDFfyCyWd8lG1oxJhzEwFNli7MTaKaqL1pfZd3Z2ktelhZ1FANeWlsosmtutg/QRjRq5nsMo1hXWsUk/s1bYWD/PTKEyaGQ6iw5u0ldon8LVZ/wQ6K4vCoehT2e+hTWe5xyC5yn8Tkbqh9p/oXhlCeFd73P3+X3HQOZ33aVOWg9HxZir2EpNmurDPFiMtjS/mI4YIze1wXW2ajw3PnAbHCMmhziFThw1sA6WBRQGuEuL2FiDrRSbYckNAlkMjbpAxO/Puyc4ZtVgZX0mg7QH/BHrzWFmrVWz69aUMLGdr3FvtfksjDULYRfGRkqDtta5twxvzVArOjdbh6XVOijHaKkDtNTLFm3k3udqbnHr+j004lRp46Cd4sy3j4/LycFe2X/5ZWluvildNJ9b4rvb5Tn9Nl1Yv0YaVVsnQS9eqUwBfbTNibLQF3NbTCJLrFo4wrXyRxai8B5moL060TJ/dnykX85dXAMJh3F2nXVFOgBcDDzXC3vyzvUgXsaH5/G5YiP1CH+Mcg8hG+QcVSnw/ShtvmWMMDdxdIdwWo1IaWGsFr3ImFkhT9jVRjCFiPNzC1nPXacdhrQTnaLtzrc4dil1ItxE21tkS6bXmigQWkHXgBgqDoanMbQA36bC/H1f0CoR1cyu0byKlh4KhMTK2ukacBS4I/lUzomqqajtIFSAurnmfcdA5reG/QomzXi6C5t1+GzcJMzv0jhnTK0OoLS5dX1W/DBAbnOZGVj+CXMMC+7AXE46ueTPLFG1mt3Q8dGMuXDcmDsAO0WMJuicEyZmProZ9bD3QyAamNkLMPXLrXc4ZuelNuHCk+k4c12d4g6+ximM2oJhO06+nCCAJ9zzNKXVu2jgNuecWi4PzdYeHitbEHqfNrlgp1o4AZzQqVtcSX1J064t19FCmLUSp7u7pWeJQPqbeLSD5VY5OIO2tYtjrqAaEhSGmUUqNDKZLQ49jOmmfmq9KwYrgwuzyTQmlmnx9AVcS9EF5l2ifMS97k9wyr3GUTBaAbgqwyvDBzrxTyaQAQwVGldXcVhaMQV/YVSFzwk0XI7AxBG+G6GNRu2Ejw0Ys2Glvsmxsj5bK3U+a50UVOdb6nMzpV7HmsE5p7SnizKzeO4F9BMa6ytZJOBsbArLASPaRpmcByb3ib/NxVJRCnVss5bAPiS8yWFqTHA+7/pRoggzYZMmw/21BmaSCi2TgqNAcIMIgALW/+5vOQYyv6m8wpnHjx4Vd1U5PDiECVp5gNEQHRVLfjgBFfyJphAquevKvBNCTvrQKSsoHND4dy6Gn55LeMxqYk7aaCrV8C2sQ7N1kpVEhgxvby4gFtoNDQEnlTYwIyFIOv1obT3XvgVO/eXnv84uMWrr7PyNpnSuALnjMkw+zzYTUabc239XDrEa7kl7yXM60/VyivZ0V5ezLnCqaaJWDyJ3EqlipMvInOsKvB84lYHKZBn3n4DYrgHW0XWyTxjTr8vvsj0DA0ahHERno73OAQ5WhXOTuci7zN//zjkJY/0p2ErbtZDm+rvw5Bp8fgkevx1Ba9bnwyjCG6NcdlamdrwdG+FoJZROIPKZ/qkNDTUYe+/yjAvGrMs9nD9vIWBDQJ7LHooBpXGJghi97JSJqw7CjjI5Ad/j+Fp2UKvZHystwenJMQrGih7u6IJynGD8cH47jNClY8dTxXAyvjWLzAwwDB24Q1tVkLY7A0a7tHr+XTFyBV+EhAq0LyNo8lzKFnJu8no4JykdnJ978h4rKPMNOAYyv2bXuvVrSyvl2x99kupo7za3yqvNTaBMCwgDcRg4Nb3SaVTCGU2JPDsN89emAgF0aHSQ/50bDWMhNH36CeatGGW4xLG9vr0sBzCzDszYxCyWpAczT5Xp2Xmc6QVwMQICAysM62v3y6fPPkWjXtCW1+UXL78qWw4IguSssA7j5bnpw63SYvCOsTpH+gfwySVacwiNfjXVgNHG0CTXWIrTiuFhfJ3lGkJrxQhNt3uP9U470aBxYMGYVrCbQTFMKfAQXq3oIAoBDFSZoWmc35TshDoZPAdEh11h6Tu7CqabbmgVUmkAOsUBBLL1EFBTJRQMmWJkSqcO6oC9R1ECVYizipxp9pX3ysrzB4ftcc5Ev4um82zaR3uvEBavcekgHIaluSlt2nNI/7cRgiPGx8nKLri+123GJ9JXMcjRpU3njKOV6M451wK5VpBQUN0VUWt2O1kviFJwvvlaTjCKFqyv40q8BACc4+AcGdYAQIXzYXSFFvo7keZRCQJ+E9e5oMUCCnMwvnk/WoDKymHNuE8sgITgP1nee/1tx0Dm1yN35tKQ5NLScvnow4/SeMuZHBwdZec/NYz1L8P8dMSQIkONQ8zgcb2NnwbuOGnSxA/4KYza5bMxZLHgIoykRLtc0CjBset/x2cY4GmYB8y54ILy5VTgyjJAJ5xgiGUcrftrq+XjBw9TDrB5TJu4vnUL8XTAJmfLTa1RbqbnYfhGubWseWOplKm54u7cJwrKeScbG1+foVFgxDkYbH11o6wvr5X79x6UjUdPygRa1hx+6wQZ2Zibr4PMID7PvEJAx9U8XOvyPR1J4YPY0zQBizEZ3lSQ4D0GudJuRrPoTIShhUU7aQLJ5EV+iw8wpqasFt3civEdVJ4hE47N06/x0WjyBAxkcsbKa8Ms1dBV95HhOM/F9641sFykFZ9dV6011B/b3dpCKVyXUzF6mSgnF8A3/IhrGNSdb1Se3tVoig6qIUUryZ0adgaWybYGQLS4llQ/ZcxOeYb7Iruew5dtUQhECDJ+JaO0h/HnLULQD3XbB/vt+UIbAyq+3H8smxLCbwqHUCq3gTaZfORdSGkeUb7vS8GAYyDzZzAgnLkyDsaDjY3y4+99ryw15jLZ5AyfG0fPN9CidFgpFs/HAtB4Y+C3CXHRSf7W0dlpt8svsRwKiNLrzijTSHIX/A42KLv7m5j6dplbWC1jMDDcU+bdtBhzbxTFGV63QVJQlmBImf/pynpx8Zxad2RyrozWV8vUyr0yubRRasv3yjTvU/WVMm6teyMMMpOmFCgxikCt1ms44zNlfnEJkzpTDTJWb6beKKtPn5TlleUqv4i2DDNQE7TXZLQbmNg9pyrNXeWdJKIi6YUjQ5ps4BP914E15VgoJESJEw9dl5ZXUg1aFpYxzHWXO8xQNTXANQ6pDmExGJhrcmEl98rI8jwZM4KgafHJ0Ya0iWfJVJYoV9GcdnsIOrRDAF0Z4Ez8gU48jCxMc42zUEThVEgdK53mfp5VZbrQ8NzDyg1WrtbXOYMJrzj3amwa4RkpRypA2mebM5vtPWmnjCskdN1y6E/L4+QiVNIlbadLCVdDW1PXVagqxgRb4BWZ3r8VDJ3lrBfWj+JNH9TdgVLs4AZIRR+836BjIPMrlmp2Zx8P0Kw6Mwv4AN9+9nF5dO8eWvq47OwfwHBOS4+E8bOjCQNn46sB4GXjgAzSz6lwDGQ5pr8nMLE1dPQr5mAusekZg9XG3KrN3U1xdLwG0pks6w+flPUHj8rsnFW4dKTPs73oGIOwNt8oK+7aCIaPn8BzJmFQw6uWSR8HJjiZ4n5fWQ+qRplGm4wNlXUL7AK7wHcwfgOtyMXcX2fM6ghureQkV4rhosWkpwtMxriXWZoqiDtckd+SXkGfxamoDvjFhd+dwIgznO6EFDXzDJoFubSqakQZpV914IZBtrisHTEdITTUUuKEj9J/ozn20Zbq6OpGCwHyfNujz8TbOQxwxstiXV2Y0k1EZFiVVO+0jdZ/V6axYpjTcg2knAAmzozclml5FsGU0bxvLJBjw/vJCQ4497xmjK0Ad4NVG5oCpo5MYEHgF/plflPaZ9sioDCimhkFKqcKe6VBaGcf+b8vBcoZ+URreK6BFivDJWDA397P84RGXm9EzY5Kh2B8yOKOOVrLZLnm7PcfA5lfBjIkmS1EIdDnr16UF7vbZQbN/60nH5YP1h9kpU4XraKWcYG1ZstXnktj/b7N4JuP7W4h4uC5+aUsWTtGY77c38vE1dryUtlwgQl80ToDIuFg9TpHpdFQIy8GOtRm6mUNONJYXAN7u1nEIsRGy0LgMDP3X8bxnZepuLeLJaygLMJ02aHhWXVmDeI0oFhjdCih0ovhyTILNDJU6vyDkSMHXUYZbcyX6YXF4M5hhMUKZWoeB9jnOtvtTLgaKzuJ303Vm9iVCA/PNyaTXCcgV0q9OFojDP6NeJeBVGAkOD8Eu/IerelgIjxJ30ax3HB/F7ljMjgjRj63oiGhtUzWv4efIki+/IO22hxTVfSnXH/rDKlVkjt7m+W2iSI575ZJ2mSSgLlGalwVmpebNNjiXNdx3yCsliIBB/I+BeOP40QPYc2lyxjjDN25yvZl1RbKTirIF0KdhDNDO/qOJaTpYeZAHrU8L9/thz6QR+AOijUZBwoDFtvbaCUgprISQfBQeIz45KcBx2Dm1/QDXUwjcB2vGuzVm9fll189x0FqlfmVxfLxsw+TKWlnq5zuaqLhDA1fmeNqcsu2VdUXYFScRf/uQpavYP4//dm/K1+8e1umG7NlA+jhpnf6C6YnWCYcEUokx31/b26dHJkqc+D3RfD5xsOnZQWIMw9MssjWDNBp4grrg1WxGsMMg1dnQKcuOmWOAfTvEczpyfF+eYPV6qK9F7FiksJQrS3NbGM0LtpD6AbTCrmsM+rqJSXb9G4nnoxWBV9zfgRf5qOPTshYyMvyK1mNhFCrMS02JZYex6LJqNFQd4N2e+l5sIkQye9oj5pSbXoLrKgB34bwZ3gCvCNelum5P+f6zGhGPmc+RpqnPdwGTen3niPzHO/vAF9a2dh5B//NKF6vXWVteoHQyVVYSS1gPDWGbt+63zxJWojj1mOMXIhyfHlTDs+uSwf6uZbXqhc+JxEmpY5r+ynJcfKhlYEOBUCrEKsWOijo6GpeirTRHJUI0hILboqNKRFCZdtZzQxXDJ7roJspIzJW1g9glf427h/I/Go4d8Grw3SPYbSPHjzWrpZfP/+y/PLFVzDPTjSC4at5HJI4LmF0ic6g0nk7fHZ+wc1cMKL5RoIlqL9x/g0a1WzQP//sF+XPf/GLcgCmd6rcGpdGQJJKALO6HNAsxDhCOp9OwNG59tl5eXd4VF7tbZdfvn5ePnvx6/Jm603Z4XXWPMYhRSsziObavNt7V14d7JbPtrbL832Eana+PHjyLIya2VS0mQFBx0yNlMQxTPrKt3+/LH78u2V0ZjXO+BkD3sQS7nN/fR9LDg4lKGO1OfNQwL3SHQaV6ZJohdAo/FWKCL+FzyrsWhXvddLHLyvhGQZGjE3j7K99VB7+1h+W7/7xf1nWvvvDLNRx1Lx9xpZXNGke6LXQTaGwH/yTuRyHMIPCB+w62N+nv66PwNE9vypNxvSUPoCmg50ZJLQydIcGMp5QdQeIawW1C3C1TH94flO2O+dZA402gsF17K0M7big1XmWbbP/NcZLp9V+SR/IAeM6yQeX8LuHNK+sHkLBWLi5hLs8ul+waTHOs5hkZ18VjFGud3LVeyjkQibb6xG69AMFAw56WgTR/3X+qo5/yesVr//ij/7Jf9ZYWVsBetRTkq6GyZ2bnUsJiq9evohGd02rjHLaPC3v0OIua9OxsYS1UGRnWwG5SkVfG2zuu87VvOXGaWDz6IiOnWBezyMEmzCTmygkA1JHkgG0ldnuSI65waLgEJvk9vrtq/Jy8w0MuJ/JFoN4U1MN2rgEjFrJRJnb5e+cNsuro5OyfdItmwcnyfB8/ORxefTocZiuKrQkbJAhq8HQ4fSTDuzSysNy/4PvlKUHH+JEPwB3L5WL27FyTJ/dWX5teRWLgEZmcPvOmZpPYU85Qu+K8MOHYcQhGGho1DIoON8w4cQ0vgbWpbawXho8Y/Hxp2Xl098qq9//UVn+9Aeltva4nHLNXq+J+USYaZsD7OCmjb74gsen/TJUrCyMovKRbG7sLS8c7O9m/NzEW79Jf87Z1mkYbRXfaYwxUeHorzv30ITh38H4LcOc0OIIaNvCZ8heYfpSoAIrbTjzK4Nb6S5QjjbYDttourLPjv8AfdTiQkL5PpNz9KfS5EAnhFHLq4YXTqfkOwrW/ihEwk9f0jHzONwzFktK8J+6QTh3qaXodMqLn//yhB//N15o7vJHvPrH/yTd/PJl/qyO/47Xn/L6n/+b/+G/f/zpd75TNu5tZPGKONQp6l2c37/86U/KZ8CfuUajPH7wMDXqf/Kzn5Yffve3yvraWtne3ixLS4vlM7S5xUUltmZKCDCPz/DJR89Kjfs9/+Kz8u7NCygDs9ARJV6dpcmfR9Dc4X0RLT9NS6+vTLIqyTWxasH4xEwZBj6oMHSmKriAj3FqbB+hMskOb/vtUavstjpo9omyuLRanj59WhYX5+miDn1FPLWHWth1Bg6aGkZmHkUwHqHx1+vLNBH1DnWHYXxLap9DXJPvAP3JG3In8kvwtPDQXHxrD8UB1YGDyc1r4ROaXiccGIeSUPisLD2caItwr0LLDq4TZc4497pYN5j29fGbcjsJSOC+TrzZvsT+uadQwfSJQB9omTQK7qHw6Y8YlnQh/WdYWGsxWbDKCSujV6OGjmdQSJNgZ6Cm7baEyBGM9xqr6oTfCJrdyI5pHFnbjM81NT1XzXswZipFSxcq9L2ecXoGDAlS6U1hybVA5omd8nIuxtwj26zg1FwgJS0Yw5OWG2RUK/NUIunbHUxyTYgCEj6iLTKDwu3fanFMdQTCXTtbxyjR3b3yz/+X/1VF/l/xkvH/W0+7O54M1Pw//k//sLGE5ndWdbqGVDtQmiQIsby0HAjz8s2rmCZoXnb2dssSjqsTXHZ0Cqbd3d1lwK3ANl06YGRdIcN85mVoGY7Q4KdoeqeyNddJPXYRtdgaS9HuXQIvmsm2zPQ5Em0FhsoxRYuct2EQzCLaf2fnbXnz+svyZvNleYND97rZLtunCAz3sY7O4ydPyqeffFrcFV6YIOFSw9J/0pIjWhrCVuYYRoLY02j1xbnF/B1Tq7CBY92VZoxBt7rDJM767Pq9Ut94hOZ+Vpaeflwajz8q808+Kou85h99VOr3H/P7g5QfmVxaSuRmGCf+Vqhwp1iMmsn8GVohEO89NNn+ySEat8l5d4zAuf7mq8/4cf78QmHjDloaJ4TUlC5E2d58m3mUcXwRaR3HnHvN46A2RqBF9xQFAjTRygB1Xrea5Zw2uB+Cm4ubj2SCWzb7rhl3rzHGNRhc5p2CnpXVUMIVPq2B2to2yaB+0B/pV3vgjoGx0eZodqNdcexpeHJ3uKcoIvux8WyPfgSqUlYyPn0IncT/PIjv47sZ3YJnvvzZL96r+W3Rew+ZQDOlNNtQHSdvbkMXYNDf+95vlT/40e8l5/vtu3cwdydaXrMlEbPeV9PENYlAMKImxV3zvZsUOE6mqybxiZfT/Qr0ysp6efz4w+ygPlmfL7domD1w6dbFcNm5HC5vYeovd3bK89cvyhcvviifPf+8fP7yy/IahheHvuvclp+/PSrbx51Sn18q3/ne75Q/+sM/Kc+efRzHOYRjhNKutKL6f5/xJap9FoMbujQe/vLVy6QBXKBB1TBGMMxJMYLUj6pk8Gk/cBhoxUDTHzdiSNls7nMBdMvi+rvBckBVKC7MMarmAhsb4nmuoDMx8OWrN+XnP/0MS7qTCSafKSHTahgnmbD8XYUHeTj3htj+6AjmWSoKc6/canUGJeSOLVFiMP8CjDVT9KtQQLQHL6lsXg2VHTPCx9HsswvlBmYfxz+abiyWWV+Mi3snyPgGRIzXC1My+WTbGHuZVua1bb5kTCe8+hsQOluexSsoF2knf9kv544MiijQfpds4FiT3zi7VxEAIZW0QLC4pq8QYgV4SQIjS4OOgcwvZswmYJwls3hHHSdXSU2hmefr9fLps4/Ktz74sPTQ6s7w2kBLlAAd03BNlRjzHczqlL14H2ABnrNS7zU40QXKEAKh0JGdlahol2W0Y31+Ea0znk0TZmHiMzTS8fVw2b8ZLTtXo+UNfPimp1CMlt2bibJ9PVZ2etdlp9kph5jWrf2Dsnb/Ydl4+BBBmg2xZNQQKsStGF7i26YIBW2KduHvaq6C70PDIfDyYXn15l158fpN3je3d8s+vkSze5YkOeFBdk7UovAK3pYOCoPayO8YNJVI6m6etsshsGJrB0jzdqu8fPm2vHr1rrx7tVl23+6U5mEzTn5jBn8ASCEzmL6b8B9jYXsZeWWRQ7jk89CacQarxTvuaOhxAAw1ArYC86/CmCsTQ2Vl5KpMnh2X8167nGMNjkenoe0ENKbDwkp8kTF8kSmYfWZugbGaLxOGa3VGZ5x9BaKOCh2vMK7DmQEX31vlzzqjyeGhnQq6GD+TgfIUY63Ci/DKoDI49FF2Y8XsJ785AaYwOF6+Ikj0Jff0MxfkH/03anY7Ar/p6PJcblK9BhwO63thzz/6kz9uLIL1LUBqR6utIMGl3LTKIuQGDMTKwlLpgHdfbb8Ltn98/0Ek1eVqLmxxO1AXZTx9/KQ8e/qk0qCYcvfTMnfIc742YVoGemgx2GWghCnBp2BTv7ckXnZ+gSgmeyVXBXK5Tc8UUMY6NBNYiQbOrrPL795sptjSs48/jDD2rVGwMsSrNA7f+zfvUstyImFah4H720chwuPl9bJMP90Qz+pyKgavEd+e4k+cglVbJ26t2UkSnuUE3YzPREDfWzjHnXY3gYHOaZUE5pY9QgCXKsYCwJQqAGGE+49Zqc18GYMEzYtWuRllYNHWmQyjYUZ2ZARF2Z5UUR77JZ6Gecx65JxTS8z81f9TZiZGcGzRthf4P2ftcqmPQj9Kfa30phZKC6Vi6UDnMFy1lj3ZaJM0dw5DoTPSMk27YrHvGFNoI9MLXzxHOJWo0x2dU5Ofc/vMmEXv9FsCJu7PNSpAx18fxRIoaTvX9CFOn/lzHUdEBEGXbzzPsVAgfEQWAUFbU/Gf//Rn74U9A5n/R3/4B42G63TRmhafzdJDiZ9OIGk8XMk0HcBtPP/6V78MUzy8dz/x5Hbi/tdlH+Jr0n/wve+XZ48fZ/HGzvZ2WVtfC0PJHMcnJ94xmjOlDRlddzLJBhRYArG5g+IM7jjO4xzMvrK6ntJ5bk7tuldrXs7ggMMd0SIzUzPl57/6VXn8wdPsESZpEoHhGRLTjoSAEE3iSWTNqTBBQofE9FVrMT8JrjXNgL+lgY6ajp7t09mbnZupitfystyGaRJCDPcpVnGYBlIPHWcTPav6Rtv5zQUZVZjQ6I9tr6yD5t75EtdDtK5b8TXEwjK+bQ/z8ZLpFWgbq8aUQaqwIfj94rz8+hc/zaYRcAfcBmPCpJf2ZRYnfnapXE5Mp6wioJa+VdXyDP8ayXOVlH6DjnmcUzS6jKnyyyITmR7G9bkyu+NfRW5sT6XBA8ly3Glp6UzfhDxCH9vueaYo69O59ZX+ZCa78CG0GDqyhmYVBi0JnczYGY723Xv1rYGbg5sK3wOGD2J+KfTeQ1NkAzKhY30WBwT6+bLQkdPmmniZJw6x1QfojIPeQFhSo4fGnqO9Hah5y15DzA+dGFtcTmqz+3r5WUKb+qzmNQty93CvvN7eiiNoSsMqmnd1eS2JZ4+ffFjuuX4Y7XR5cYuWFQ/eROPube3wzFJ+70c/Lv/0n/2zlFf8F//8/yzNJOEhrNzPtbpfwxDarvaQqP4da5DPlVN2RZ8DU7imgkWeg5nmd829Wsp1DbKO+scZWZ3PQD8ggYLioEb78dKBriCVMXSe4zNyH59VDW4iGf7H82zzOVbylk6p8R3g7LAiC8j4MFvqowI7wnD8JlNa5MuIkKve3gDTrOHf4r47PazI0GS5qIHlp1AUiZapVbXi+AIoGpWZoV5ppRZX4ILhgaSBKTCfz1Djy+yOra88/+6w7UJehdDoEZ/CtDKn99CaOAvuNfofvnuNsFnGdUIrhX2xllp/q3z0aeOYiA6SN6ZcXUNTmFJoztdRApXwDz4GnuGNssEvA6TmNXsvkzunJ2XnGPy7t1m+2n5bWsASPfsGjOxUv1EdB0qNcIG0SiBX+0tUJVmN+eDBg7K3v58FEetr69GCWd4GQbzmGNjwZnOrPH/1qmwdHJYTfQoYoYdAbR8clK9evypfvHxRDk6O42sc7R3BECPlu59+t/zoBz9KFmp9fr78w3/wD8ubt2/Kr55/GdMtdFNbOY9g5EEhiJZVk9z9k3iBEAyGfGiRLlOwJb5UkcShzR3jKhSQJ/erIh7el+/vINTXLweOczyvsjIKmo9hsKISfefxeQpWit9UBKlH5PNyHZoPAYJbOL0PyxQCoUXFQCoFcbV5RC++/IJr0LKTbnwxES16ABTbOzosewd7+B0d+gbe5lotO8OWpyussXAIlrlHjqUztUlQA4ppIXLcMb7v/Ze3yG3ufrOffRxugCCrAHlWH5ap9X2pdDwCr3we46VlS4U76NyHPN7HfnJJlIwZnclaVRC1AHx2lKT/oGMg89vpSWPSaOthBsYw1km7VTZ3d8tXb1+XV1ubZf/4OKv1dcjqmHQxrsR2dk7GaQF9hDINGFHNUjFZKQ827qWW5ucvnqOlJlP30S04HQS6Um6vwKrc682btziYr8r23m55t7VVXr95U168+Krs7O4FNyvxrif45OOPy+/97o/LPfwNZ2qhDYw0XJ4++aA8e/as/Plf/kUmz2QUTbgErNYRy4Rqk4o5Qy48yGiUW7RcmNNiUhbcUhFUliHOVn5zcD3XEfHFf/zNqWmDh9d7nxRj4rNau/+jDOwnnVZNeFX7R/HixY2k+fk1voG/c1OXF1aWx/Zq/T23ghcOvM+KJeG6Ixx+F6Dcf/g0C4GGgTqppGb/aYO8oaDapzARzCOT+1KZJREQfG9SoLWXfGnFFAoLhoXJeJ7vf/Pl4b3U5v3v7K791FL5feUXVNbKdxke9k0ukYdtFA5aUc7rhT39I9eZAUAbfI4p5qaBG9lSOTiuCkroPuAYrPm5VkdRLs7Gv2hYoZAXmfej+XWH78+e/7o8f/OqtE0jaDfjBPpg62DGZKFZZsHAyWiE0NeXJp2Nl8f3HpT9o6PyqxdfluXVlezoJ8wSDvhuRCSO49Fx2d/bK5tv35Zdo0bdrqGkFJn6Fkz/wx/8IBNXElAt/vUsK1pT4f3dH/xOtsr8s7/4i9KhjS7IULPrbIoVgxNpVxUf5nodJj4L9xLCw+SanKf2lxkra2EI2BeamXtWJTaEQBK+gkLOdPqdTJ/z+dv2RZujzaroWHWdz3PhStqfPkDvc3P4ewYiY0llGKs6jBpiVUUbOuXac/wCSxw6Tlo3rUqn0yvv3m6VxmwjgYMH9x6XRWCjW7fO1fBLePk527eidFxPobZ1Jtj0EvfgDaTxnwwt84YBZXaEhrZHmPnG6JivjJ3CyPMrq2bIuGJEaSFDBf9zkZGcCeCQs8t+b9+9nzQ3WOL4OS6Zi4DZ1TCu54C9GbuIEZf5dJMnha7cw7E6vyiX0CLFFnj2oGOgw/v4u99qLCyvJIQlxhOT2lAxmgRx4FyM8WbzbXmLFfjq9VelgxV4hqaZ5hpnGt+gqR34b3/8aYRBwdGUwXKJb1uL8lfPn8cqLNUXsuOHmxm4Lb5WoiKc6a1mGYqnh1M14P76RnmK8+xkm0IYhqezgSEyEYRwALzewdVSfP75F+UR17jVkCu2JLQEkoQ5V7hiJYUrMGcYnXtwP/uh5p4bq5URiCzTVoqA5/FK/jz3yeDzHqbnmgri0C7+VmAcXNsjHa1Q4bOljdcoeLbd9F3TDkznNYhweHJYOtdtHGEa6YBz/RSKRx9EWirE3lcnT1Z19lYm2HyHVcZaLiwuqYYzyedGe273ZI0d8bt+gTH/qUkzd3FwOa8fmenDL5lercuw59kyocytIESz+lnGhC6BGX7He/wmaJDfbB9Mn37yym98p3WTdhEIcLu+2JabYNP3OMIIuW1ybHJf3uLch39ond9xVLTXVzjLZF72LzOaBv1e/uKz/7BoT21xoWF9yuRu8MItSVjuCkZ0nalEtiOnrVbZ3tkur9D+evEP1+7FQTLio6a+wMn6Fk6u4+d3XqdTo0adwgLIQL/+4nlm9yyF6O7u5ptn8Qe/SXCXC9bAmmsMpiu4FiyjDQFkch1qmSbprnQ4EyLc22JKbnTsvk7miXz2+eeZiFtZWsxSRydlOskXpz3cQy3reS5nPOPdujZaAn+zisPELQNCm1K12rwTicw1yTi8+yw8qtpR3U8mzt98Nt/Ez64CM2fFrFVzmrzO8/zOPH6vM1s0230egcsvTxlgaYYC4L6mUDiZqFBKHwdfWiqoF9yz3WyX10DDcRjHiaXMqDIuFeSSwXnpjOPISkOFqCpbKFOiPCKMleWsBBw6yLQImIIprVNXiN+SqGYboFMUQv5GoGNBuZ7vfK8cWcee33JdNf4R9twXnsK6WijBdrj6z2d6bn7nviqICI7P67cPmri7o9deQRvvb4kbs1LP8BNfffb5f1huz+//53/yeGJuriyvr5WPPvmorKFlZyamaBuai5e5J1Y8cIuiz798Xn7y858m8vCPf/wHaOb1SO1XX36ZZXr/yT/6x0i6zq9T2Zg8vX3Nd2DHDX7EXnmz8zbhTHHh6YmLP6wHicbFGXbL/vrsXGYNs2RNrGjrhS9ojsqWQDe1Qf4TOXPwt9rmGP/h/wL3Hx43yx/9439U7q2sRKOkekTOQ4Pwt5Yo0IbvVUgyhmt8Tbj69oMPyuO1B7kuD1P79LUQRxRROMn/0jhO03Wt3mU0r/W0Ph6tZjj9lb/9js9OkOmQtxC4rZPtcjmCdYIQ/pOJql0Tx6vzq9vkM6SIlj46PELr7yTS1deU/qhWt03St/pKxvcDL+6DiPCX7fU8b0mr7trp76G3H3nXaf2bhwLFw/gPofL+3gPz4b9Yb4nJoZYPzKSd+Rs+CtH4Xov6JfyiY+2iqcT+bf/faKMfRUE2xWuTLg5NHXfPtY8y/wWMr8/4F//7/6Ei//fm9niP9zL/H/zTf/LYLYHc22pufq6sLC6noOu4zgpXJvsOjaIA/PqrL8v//ZN/m0mYH37/B2UZwusYbW1uZYy++8mnebcHfdNq7N+uSTBDji5qsSZPJqKgjZ1fmG+UGRwfw2M+MxwtAfgjtPCda/vvEiGnSWyIUQmq2YRX5SWO8+dffJnEu+99+1ucx8CkD8b1aRmfJabmN7Ovx4flvIMQgL1X6ft3P/l2cTq//7y7Bnz9OYziZ4/+O0f/k6f7IP/dffz6ND/7v4Q/YRYxv8x/2D2CEPRXxoW57L+C8PUkkPCB62Rof9Qi727vAvXcHK5WwRfO00n0XaUR7uHwdjJW1RofX7XNJsm8+YvvvM72VXWHKibrH+l7/wjzw4B3z+qfpsAH9vAuhPVm/fva10T5eJY+3svXL4IynDvJ5Je+JX1T4HgAjI6w0A6Fx2t9vDwUB5r7KERaOi2kVv1nf/YX/0HM/y94vfOLb45vjv+Ij/u8/oTX/2fm/x95/Vb++ub45viP//gpL/3av5X51fo6vd8c3xz/fzr+kNffdHj/vcz/zfHN8ffhePIbz+Wb45vj79nxDfN/c/y9PYQ9zj3pEX9zfHP8PTrKu/8XXL+HCnsXvQwAAAAASUVORK5CYII="/>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6397" r="7523"/>
          <a:stretch/>
        </p:blipFill>
        <p:spPr>
          <a:xfrm>
            <a:off x="3295075" y="1360263"/>
            <a:ext cx="2624151" cy="3104928"/>
          </a:xfrm>
          <a:prstGeom prst="rect">
            <a:avLst/>
          </a:prstGeom>
          <a:ln w="88900" cap="sq" cmpd="thickThin">
            <a:solidFill>
              <a:srgbClr val="000000"/>
            </a:solidFill>
            <a:prstDash val="solid"/>
            <a:miter lim="800000"/>
          </a:ln>
          <a:effectLst>
            <a:outerShdw blurRad="76200" algn="ctr" rotWithShape="0">
              <a:schemeClr val="tx1"/>
            </a:outerShdw>
          </a:effectLst>
        </p:spPr>
      </p:pic>
      <p:sp>
        <p:nvSpPr>
          <p:cNvPr id="7" name="Rectangle 6"/>
          <p:cNvSpPr/>
          <p:nvPr/>
        </p:nvSpPr>
        <p:spPr>
          <a:xfrm>
            <a:off x="3211012" y="4705332"/>
            <a:ext cx="2876622" cy="1015663"/>
          </a:xfrm>
          <a:prstGeom prst="rect">
            <a:avLst/>
          </a:prstGeom>
        </p:spPr>
        <p:txBody>
          <a:bodyPr wrap="square">
            <a:spAutoFit/>
          </a:bodyPr>
          <a:lstStyle/>
          <a:p>
            <a:r>
              <a:rPr lang="en-US" dirty="0"/>
              <a:t>Kathryn Seymour, AFC ©</a:t>
            </a:r>
          </a:p>
          <a:p>
            <a:r>
              <a:rPr lang="en-US" dirty="0"/>
              <a:t>Personal Financial Manager</a:t>
            </a:r>
          </a:p>
        </p:txBody>
      </p:sp>
      <p:pic>
        <p:nvPicPr>
          <p:cNvPr id="5" name="Picture 4">
            <a:extLst>
              <a:ext uri="{FF2B5EF4-FFF2-40B4-BE49-F238E27FC236}">
                <a16:creationId xmlns:a16="http://schemas.microsoft.com/office/drawing/2014/main" id="{190FFC3F-C6CB-AFE8-83C7-03B414D3207A}"/>
              </a:ext>
            </a:extLst>
          </p:cNvPr>
          <p:cNvPicPr>
            <a:picLocks noChangeAspect="1"/>
          </p:cNvPicPr>
          <p:nvPr/>
        </p:nvPicPr>
        <p:blipFill>
          <a:blip r:embed="rId6"/>
          <a:stretch>
            <a:fillRect/>
          </a:stretch>
        </p:blipFill>
        <p:spPr>
          <a:xfrm>
            <a:off x="6163212" y="1339135"/>
            <a:ext cx="2738388" cy="3147185"/>
          </a:xfrm>
          <a:prstGeom prst="rect">
            <a:avLst/>
          </a:prstGeom>
          <a:ln w="88900" cap="sq">
            <a:solidFill>
              <a:schemeClr val="tx1"/>
            </a:solidFill>
            <a:miter lim="800000"/>
          </a:ln>
          <a:effectLst>
            <a:outerShdw blurRad="76200" algn="ctr" rotWithShape="0">
              <a:schemeClr val="tx1"/>
            </a:outerShdw>
            <a:softEdge rad="31750"/>
          </a:effectLst>
        </p:spPr>
      </p:pic>
      <p:sp>
        <p:nvSpPr>
          <p:cNvPr id="15" name="Text Placeholder 36">
            <a:extLst>
              <a:ext uri="{FF2B5EF4-FFF2-40B4-BE49-F238E27FC236}">
                <a16:creationId xmlns:a16="http://schemas.microsoft.com/office/drawing/2014/main" id="{C0D2B51F-E832-7746-BD9A-94E4F168257A}"/>
              </a:ext>
            </a:extLst>
          </p:cNvPr>
          <p:cNvSpPr txBox="1">
            <a:spLocks/>
          </p:cNvSpPr>
          <p:nvPr/>
        </p:nvSpPr>
        <p:spPr>
          <a:xfrm>
            <a:off x="472791" y="372755"/>
            <a:ext cx="7257105" cy="3808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lnSpc>
                <a:spcPct val="90000"/>
              </a:lnSpc>
              <a:defRPr sz="2400" b="1">
                <a:solidFill>
                  <a:srgbClr val="002060"/>
                </a:solidFill>
                <a:latin typeface="+mj-lt"/>
                <a:ea typeface="+mj-ea"/>
                <a:cs typeface="+mj-cs"/>
              </a:defRPr>
            </a:lvl1pPr>
            <a:lvl2pPr eaLnBrk="0" hangingPunct="0">
              <a:lnSpc>
                <a:spcPct val="90000"/>
              </a:lnSpc>
              <a:defRPr sz="2800" b="1">
                <a:latin typeface="Verdana" pitchFamily="34" charset="0"/>
              </a:defRPr>
            </a:lvl2pPr>
            <a:lvl3pPr eaLnBrk="0" hangingPunct="0">
              <a:lnSpc>
                <a:spcPct val="90000"/>
              </a:lnSpc>
              <a:defRPr sz="2800" b="1">
                <a:latin typeface="Verdana" pitchFamily="34" charset="0"/>
              </a:defRPr>
            </a:lvl3pPr>
            <a:lvl4pPr eaLnBrk="0" hangingPunct="0">
              <a:lnSpc>
                <a:spcPct val="90000"/>
              </a:lnSpc>
              <a:defRPr sz="2800" b="1">
                <a:latin typeface="Verdana" pitchFamily="34" charset="0"/>
              </a:defRPr>
            </a:lvl4pPr>
            <a:lvl5pPr eaLnBrk="0" hangingPunct="0">
              <a:lnSpc>
                <a:spcPct val="90000"/>
              </a:lnSpc>
              <a:defRPr sz="2800" b="1">
                <a:latin typeface="Verdana" pitchFamily="34" charset="0"/>
              </a:defRPr>
            </a:lvl5pPr>
            <a:lvl6pPr marL="457200" fontAlgn="base">
              <a:lnSpc>
                <a:spcPct val="90000"/>
              </a:lnSpc>
              <a:spcBef>
                <a:spcPct val="0"/>
              </a:spcBef>
              <a:spcAft>
                <a:spcPct val="0"/>
              </a:spcAft>
              <a:defRPr sz="2800" b="1">
                <a:latin typeface="Verdana" pitchFamily="34" charset="0"/>
              </a:defRPr>
            </a:lvl6pPr>
            <a:lvl7pPr marL="914400" fontAlgn="base">
              <a:lnSpc>
                <a:spcPct val="90000"/>
              </a:lnSpc>
              <a:spcBef>
                <a:spcPct val="0"/>
              </a:spcBef>
              <a:spcAft>
                <a:spcPct val="0"/>
              </a:spcAft>
              <a:defRPr sz="2800" b="1">
                <a:latin typeface="Verdana" pitchFamily="34" charset="0"/>
              </a:defRPr>
            </a:lvl7pPr>
            <a:lvl8pPr marL="1371600" fontAlgn="base">
              <a:lnSpc>
                <a:spcPct val="90000"/>
              </a:lnSpc>
              <a:spcBef>
                <a:spcPct val="0"/>
              </a:spcBef>
              <a:spcAft>
                <a:spcPct val="0"/>
              </a:spcAft>
              <a:defRPr sz="2800" b="1">
                <a:latin typeface="Verdana" pitchFamily="34" charset="0"/>
              </a:defRPr>
            </a:lvl8pPr>
            <a:lvl9pPr marL="1828800" fontAlgn="base">
              <a:lnSpc>
                <a:spcPct val="90000"/>
              </a:lnSpc>
              <a:spcBef>
                <a:spcPct val="0"/>
              </a:spcBef>
              <a:spcAft>
                <a:spcPct val="0"/>
              </a:spcAft>
              <a:defRPr sz="2800" b="1">
                <a:latin typeface="Verdana" pitchFamily="34" charset="0"/>
              </a:defRPr>
            </a:lvl9pPr>
          </a:lstStyle>
          <a:p>
            <a:pPr algn="ctr"/>
            <a:r>
              <a:rPr lang="en-US" dirty="0"/>
              <a:t>Wellness Wednesday Panel</a:t>
            </a:r>
          </a:p>
        </p:txBody>
      </p:sp>
    </p:spTree>
    <p:extLst>
      <p:ext uri="{BB962C8B-B14F-4D97-AF65-F5344CB8AC3E}">
        <p14:creationId xmlns:p14="http://schemas.microsoft.com/office/powerpoint/2010/main" val="317968807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6AA6-0E17-02BF-B581-D1DD79D0FAB4}"/>
              </a:ext>
            </a:extLst>
          </p:cNvPr>
          <p:cNvSpPr>
            <a:spLocks noGrp="1"/>
          </p:cNvSpPr>
          <p:nvPr>
            <p:ph type="title"/>
          </p:nvPr>
        </p:nvSpPr>
        <p:spPr>
          <a:xfrm>
            <a:off x="457200" y="75140"/>
            <a:ext cx="8229600" cy="869226"/>
          </a:xfrm>
        </p:spPr>
        <p:txBody>
          <a:bodyPr/>
          <a:lstStyle/>
          <a:p>
            <a:pPr algn="ctr"/>
            <a:r>
              <a:rPr lang="en-US" dirty="0"/>
              <a:t>Agenda</a:t>
            </a:r>
          </a:p>
        </p:txBody>
      </p:sp>
      <p:sp>
        <p:nvSpPr>
          <p:cNvPr id="3" name="Content Placeholder 2">
            <a:extLst>
              <a:ext uri="{FF2B5EF4-FFF2-40B4-BE49-F238E27FC236}">
                <a16:creationId xmlns:a16="http://schemas.microsoft.com/office/drawing/2014/main" id="{6CF54487-B56D-A162-8F30-C9C0C48D12CF}"/>
              </a:ext>
            </a:extLst>
          </p:cNvPr>
          <p:cNvSpPr>
            <a:spLocks noGrp="1"/>
          </p:cNvSpPr>
          <p:nvPr>
            <p:ph idx="1"/>
          </p:nvPr>
        </p:nvSpPr>
        <p:spPr>
          <a:xfrm>
            <a:off x="457200" y="944366"/>
            <a:ext cx="8428616" cy="5355678"/>
          </a:xfrm>
        </p:spPr>
        <p:txBody>
          <a:bodyPr/>
          <a:lstStyle/>
          <a:p>
            <a:pPr marL="342900" indent="-342900">
              <a:buFont typeface="Arial" panose="020B0604020202020204" pitchFamily="34" charset="0"/>
              <a:buChar char="•"/>
            </a:pPr>
            <a:r>
              <a:rPr lang="en-US" b="0" dirty="0">
                <a:solidFill>
                  <a:srgbClr val="002060"/>
                </a:solidFill>
              </a:rPr>
              <a:t>Getting Organized- What Documents to Gather</a:t>
            </a:r>
            <a:endParaRPr lang="en-US" b="0" dirty="0">
              <a:solidFill>
                <a:srgbClr val="002060"/>
              </a:solidFill>
              <a:highlight>
                <a:srgbClr val="FFFF00"/>
              </a:highlight>
            </a:endParaRPr>
          </a:p>
          <a:p>
            <a:pPr marL="342900" indent="-342900">
              <a:buFont typeface="Arial" panose="020B0604020202020204" pitchFamily="34" charset="0"/>
              <a:buChar char="•"/>
            </a:pPr>
            <a:r>
              <a:rPr lang="en-US" b="0" dirty="0">
                <a:solidFill>
                  <a:srgbClr val="002060"/>
                </a:solidFill>
              </a:rPr>
              <a:t>Recent Tax Changes / Laws</a:t>
            </a:r>
            <a:endParaRPr lang="en-US" b="0" dirty="0">
              <a:solidFill>
                <a:srgbClr val="002060"/>
              </a:solidFill>
              <a:highlight>
                <a:srgbClr val="FFFF00"/>
              </a:highlight>
            </a:endParaRPr>
          </a:p>
          <a:p>
            <a:pPr marL="342900" indent="-342900">
              <a:buFont typeface="Arial" panose="020B0604020202020204" pitchFamily="34" charset="0"/>
              <a:buChar char="•"/>
            </a:pPr>
            <a:r>
              <a:rPr lang="en-US" b="0" dirty="0">
                <a:solidFill>
                  <a:srgbClr val="002060"/>
                </a:solidFill>
                <a:latin typeface="Times New Roman" panose="02020603050405020304" pitchFamily="18" charset="0"/>
                <a:cs typeface="Calibri" panose="020F0502020204030204" pitchFamily="34" charset="0"/>
              </a:rPr>
              <a:t>Cryptocurrency</a:t>
            </a:r>
            <a:endParaRPr lang="en-US" b="0" dirty="0">
              <a:solidFill>
                <a:srgbClr val="002060"/>
              </a:solidFill>
              <a:highlight>
                <a:srgbClr val="FFFF00"/>
              </a:highlight>
              <a:latin typeface="Times New Roman" panose="02020603050405020304" pitchFamily="18" charset="0"/>
              <a:cs typeface="Calibri" panose="020F0502020204030204" pitchFamily="34" charset="0"/>
            </a:endParaRPr>
          </a:p>
          <a:p>
            <a:pPr marL="342900" indent="-342900">
              <a:buFont typeface="Arial" panose="020B0604020202020204" pitchFamily="34" charset="0"/>
              <a:buChar char="•"/>
            </a:pPr>
            <a:r>
              <a:rPr lang="en-US" b="0" dirty="0">
                <a:solidFill>
                  <a:srgbClr val="002060"/>
                </a:solidFill>
              </a:rPr>
              <a:t>Tax Scams: What to Know</a:t>
            </a:r>
            <a:endParaRPr lang="en-US" b="0" dirty="0">
              <a:solidFill>
                <a:srgbClr val="002060"/>
              </a:solidFill>
              <a:highlight>
                <a:srgbClr val="FFFF00"/>
              </a:highlight>
            </a:endParaRPr>
          </a:p>
          <a:p>
            <a:pPr marL="342900" indent="-342900">
              <a:buFont typeface="Arial" panose="020B0604020202020204" pitchFamily="34" charset="0"/>
              <a:buChar char="•"/>
            </a:pPr>
            <a:r>
              <a:rPr lang="en-US" b="0" dirty="0">
                <a:solidFill>
                  <a:srgbClr val="002060"/>
                </a:solidFill>
              </a:rPr>
              <a:t>Tax Credits</a:t>
            </a:r>
            <a:endParaRPr lang="en-US" b="0" dirty="0">
              <a:solidFill>
                <a:srgbClr val="002060"/>
              </a:solidFill>
              <a:highlight>
                <a:srgbClr val="FFFF00"/>
              </a:highlight>
            </a:endParaRPr>
          </a:p>
          <a:p>
            <a:pPr marL="342900" indent="-342900">
              <a:buFont typeface="Arial" panose="020B0604020202020204" pitchFamily="34" charset="0"/>
              <a:buChar char="•"/>
            </a:pPr>
            <a:r>
              <a:rPr lang="en-US" b="0" dirty="0">
                <a:solidFill>
                  <a:srgbClr val="002060"/>
                </a:solidFill>
                <a:latin typeface="Times New Roman" panose="02020603050405020304" pitchFamily="18" charset="0"/>
                <a:ea typeface="Times New Roman" panose="02020603050405020304" pitchFamily="18" charset="0"/>
              </a:rPr>
              <a:t>Withholdings/Standard Deduction/Tax Brackets</a:t>
            </a:r>
            <a:endParaRPr lang="en-US" b="0" dirty="0">
              <a:solidFill>
                <a:srgbClr val="002060"/>
              </a:solidFill>
              <a:effectLst/>
              <a:highlight>
                <a:srgbClr val="FFFF00"/>
              </a:highlight>
              <a:latin typeface="Times New Roman" panose="02020603050405020304" pitchFamily="18" charset="0"/>
              <a:ea typeface="Times New Roman" panose="02020603050405020304" pitchFamily="18" charset="0"/>
              <a:cs typeface="Calibri" panose="020F0502020204030204" pitchFamily="34" charset="0"/>
            </a:endParaRPr>
          </a:p>
          <a:p>
            <a:pPr marL="342900" indent="-342900">
              <a:buFont typeface="Arial" panose="020B0604020202020204" pitchFamily="34" charset="0"/>
              <a:buChar char="•"/>
            </a:pPr>
            <a:r>
              <a:rPr lang="en-US" b="0" dirty="0">
                <a:solidFill>
                  <a:srgbClr val="002060"/>
                </a:solidFill>
              </a:rPr>
              <a:t>Retirement Contribution Limits</a:t>
            </a:r>
            <a:endParaRPr lang="en-US" b="0" dirty="0">
              <a:solidFill>
                <a:srgbClr val="002060"/>
              </a:solidFill>
              <a:highlight>
                <a:srgbClr val="FFFF00"/>
              </a:highlight>
            </a:endParaRPr>
          </a:p>
          <a:p>
            <a:pPr marL="342900" indent="-342900">
              <a:buFont typeface="Arial" panose="020B0604020202020204" pitchFamily="34" charset="0"/>
              <a:buChar char="•"/>
            </a:pPr>
            <a:r>
              <a:rPr lang="en-US" b="0" dirty="0">
                <a:solidFill>
                  <a:srgbClr val="002060"/>
                </a:solidFill>
              </a:rPr>
              <a:t>Where to find assistance? </a:t>
            </a:r>
            <a:r>
              <a:rPr lang="en-US" b="0" i="1" dirty="0">
                <a:solidFill>
                  <a:srgbClr val="002060"/>
                </a:solidFill>
              </a:rPr>
              <a:t>Armed Forces Tax Publication</a:t>
            </a:r>
            <a:endParaRPr lang="en-US" b="0" dirty="0">
              <a:solidFill>
                <a:srgbClr val="002060"/>
              </a:solidFill>
              <a:highlight>
                <a:srgbClr val="FFFF00"/>
              </a:highlight>
            </a:endParaRPr>
          </a:p>
          <a:p>
            <a:pPr marL="342900" indent="-342900">
              <a:buFont typeface="Arial" panose="020B0604020202020204" pitchFamily="34" charset="0"/>
              <a:buChar char="•"/>
            </a:pPr>
            <a:r>
              <a:rPr lang="en-US" b="0" dirty="0">
                <a:solidFill>
                  <a:srgbClr val="002060"/>
                </a:solidFill>
              </a:rPr>
              <a:t>Q &amp; A</a:t>
            </a:r>
          </a:p>
          <a:p>
            <a:pPr marL="342900" indent="-342900">
              <a:buFont typeface="Arial" panose="020B0604020202020204" pitchFamily="34" charset="0"/>
              <a:buChar char="•"/>
            </a:pP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4228" t="11556" r="7849" b="7460"/>
          <a:stretch/>
        </p:blipFill>
        <p:spPr>
          <a:xfrm>
            <a:off x="7360164" y="42679"/>
            <a:ext cx="1783836" cy="846101"/>
          </a:xfrm>
          <a:prstGeom prst="rect">
            <a:avLst/>
          </a:prstGeom>
        </p:spPr>
      </p:pic>
    </p:spTree>
    <p:extLst>
      <p:ext uri="{BB962C8B-B14F-4D97-AF65-F5344CB8AC3E}">
        <p14:creationId xmlns:p14="http://schemas.microsoft.com/office/powerpoint/2010/main" val="78258929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6AA6-0E17-02BF-B581-D1DD79D0FAB4}"/>
              </a:ext>
            </a:extLst>
          </p:cNvPr>
          <p:cNvSpPr>
            <a:spLocks noGrp="1"/>
          </p:cNvSpPr>
          <p:nvPr>
            <p:ph type="title"/>
          </p:nvPr>
        </p:nvSpPr>
        <p:spPr>
          <a:xfrm>
            <a:off x="22482" y="63285"/>
            <a:ext cx="8229600" cy="892175"/>
          </a:xfrm>
        </p:spPr>
        <p:txBody>
          <a:bodyPr/>
          <a:lstStyle/>
          <a:p>
            <a:pPr algn="ctr"/>
            <a:r>
              <a:rPr lang="en-US" dirty="0">
                <a:solidFill>
                  <a:srgbClr val="002060"/>
                </a:solidFill>
              </a:rPr>
              <a:t>What Documents to Gather</a:t>
            </a:r>
            <a:endParaRPr lang="en-US" dirty="0"/>
          </a:p>
        </p:txBody>
      </p:sp>
      <p:sp>
        <p:nvSpPr>
          <p:cNvPr id="3" name="Content Placeholder 2">
            <a:extLst>
              <a:ext uri="{FF2B5EF4-FFF2-40B4-BE49-F238E27FC236}">
                <a16:creationId xmlns:a16="http://schemas.microsoft.com/office/drawing/2014/main" id="{6CF54487-B56D-A162-8F30-C9C0C48D12CF}"/>
              </a:ext>
            </a:extLst>
          </p:cNvPr>
          <p:cNvSpPr>
            <a:spLocks noGrp="1"/>
          </p:cNvSpPr>
          <p:nvPr>
            <p:ph idx="1"/>
          </p:nvPr>
        </p:nvSpPr>
        <p:spPr>
          <a:xfrm>
            <a:off x="358346" y="1341223"/>
            <a:ext cx="8427308" cy="4221377"/>
          </a:xfrm>
        </p:spPr>
        <p:txBody>
          <a:bodyPr/>
          <a:lstStyle/>
          <a:p>
            <a:pPr marL="342900" indent="-342900">
              <a:buFont typeface="Arial" panose="020B0604020202020204" pitchFamily="34" charset="0"/>
              <a:buChar char="•"/>
            </a:pPr>
            <a:r>
              <a:rPr lang="en-US" dirty="0"/>
              <a:t>Personal Identification </a:t>
            </a:r>
            <a:r>
              <a:rPr lang="en-US" b="0" dirty="0"/>
              <a:t>Information on all filers and dependents</a:t>
            </a:r>
          </a:p>
          <a:p>
            <a:pPr marL="342900" indent="-342900">
              <a:buFont typeface="Arial" panose="020B0604020202020204" pitchFamily="34" charset="0"/>
              <a:buChar char="•"/>
            </a:pPr>
            <a:r>
              <a:rPr lang="en-US" dirty="0"/>
              <a:t>Bank account and routing # </a:t>
            </a:r>
            <a:r>
              <a:rPr lang="en-US" b="0" dirty="0"/>
              <a:t>to receive direct deposit</a:t>
            </a:r>
          </a:p>
          <a:p>
            <a:pPr marL="342900" indent="-342900">
              <a:buFont typeface="Arial" panose="020B0604020202020204" pitchFamily="34" charset="0"/>
              <a:buChar char="•"/>
            </a:pPr>
            <a:r>
              <a:rPr lang="en-US" dirty="0"/>
              <a:t>All Sources of Income </a:t>
            </a:r>
            <a:r>
              <a:rPr lang="en-US" b="0" dirty="0"/>
              <a:t>(W-2s, 1099s, K-1, Alimony received, Business Income/ Expenses, Cancellation of Debt, etc.)</a:t>
            </a:r>
          </a:p>
          <a:p>
            <a:pPr marL="342900" indent="-342900">
              <a:buFont typeface="Arial" panose="020B0604020202020204" pitchFamily="34" charset="0"/>
              <a:buChar char="•"/>
            </a:pPr>
            <a:r>
              <a:rPr lang="en-US" dirty="0"/>
              <a:t>Itemization and Tax Credit information </a:t>
            </a:r>
            <a:r>
              <a:rPr lang="en-US" b="0" dirty="0"/>
              <a:t>(Medical and Dental expenses, Mortgage and Property Tax Info, Contribution Information to HSA, IRA, SEP, Adoption Costs, Child Care Costs, and Higher Ed. Expenses)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4228" t="11556" r="7849" b="7460"/>
          <a:stretch/>
        </p:blipFill>
        <p:spPr>
          <a:xfrm>
            <a:off x="7360164" y="42680"/>
            <a:ext cx="1783836" cy="846101"/>
          </a:xfrm>
          <a:prstGeom prst="rect">
            <a:avLst/>
          </a:prstGeom>
        </p:spPr>
      </p:pic>
    </p:spTree>
    <p:extLst>
      <p:ext uri="{BB962C8B-B14F-4D97-AF65-F5344CB8AC3E}">
        <p14:creationId xmlns:p14="http://schemas.microsoft.com/office/powerpoint/2010/main" val="84126884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F29AC-6424-B9C0-428B-3CFF0ECDCEBE}"/>
              </a:ext>
            </a:extLst>
          </p:cNvPr>
          <p:cNvSpPr>
            <a:spLocks noGrp="1"/>
          </p:cNvSpPr>
          <p:nvPr>
            <p:ph type="title"/>
          </p:nvPr>
        </p:nvSpPr>
        <p:spPr>
          <a:xfrm>
            <a:off x="457200" y="42680"/>
            <a:ext cx="7589838" cy="968375"/>
          </a:xfrm>
        </p:spPr>
        <p:txBody>
          <a:bodyPr/>
          <a:lstStyle/>
          <a:p>
            <a:pPr algn="ctr"/>
            <a:r>
              <a:rPr lang="en-US" dirty="0"/>
              <a:t>Recent Tax Changes </a:t>
            </a:r>
          </a:p>
        </p:txBody>
      </p:sp>
      <p:sp>
        <p:nvSpPr>
          <p:cNvPr id="3" name="Content Placeholder 2">
            <a:extLst>
              <a:ext uri="{FF2B5EF4-FFF2-40B4-BE49-F238E27FC236}">
                <a16:creationId xmlns:a16="http://schemas.microsoft.com/office/drawing/2014/main" id="{41CE6A4C-C8E3-B1B9-8AFA-B6891E79CE60}"/>
              </a:ext>
            </a:extLst>
          </p:cNvPr>
          <p:cNvSpPr>
            <a:spLocks noGrp="1"/>
          </p:cNvSpPr>
          <p:nvPr>
            <p:ph idx="1"/>
          </p:nvPr>
        </p:nvSpPr>
        <p:spPr>
          <a:xfrm>
            <a:off x="457200" y="1042921"/>
            <a:ext cx="8229600" cy="4782146"/>
          </a:xfrm>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200" kern="1200" dirty="0">
                <a:ea typeface="Calibri" panose="020F0502020204030204" pitchFamily="34" charset="0"/>
                <a:cs typeface="Times New Roman" panose="02020603050405020304" pitchFamily="18" charset="0"/>
              </a:rPr>
              <a:t>1099 K </a:t>
            </a:r>
            <a:r>
              <a:rPr lang="en-US" sz="2200" b="0" kern="1200" dirty="0">
                <a:ea typeface="Calibri" panose="020F0502020204030204" pitchFamily="34" charset="0"/>
                <a:cs typeface="Times New Roman" panose="02020603050405020304" pitchFamily="18" charset="0"/>
              </a:rPr>
              <a:t>-  Some Taxpayers may receive 1099K</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200" kern="1200" dirty="0">
                <a:ea typeface="Calibri" panose="020F0502020204030204" pitchFamily="34" charset="0"/>
                <a:cs typeface="Times New Roman" panose="02020603050405020304" pitchFamily="18" charset="0"/>
              </a:rPr>
              <a:t>Third Party Payments </a:t>
            </a:r>
            <a:r>
              <a:rPr lang="en-US" sz="2200" b="0" kern="1200" dirty="0">
                <a:ea typeface="Calibri" panose="020F0502020204030204" pitchFamily="34" charset="0"/>
                <a:cs typeface="Times New Roman" panose="02020603050405020304" pitchFamily="18" charset="0"/>
              </a:rPr>
              <a:t>- Form 1099-K, Payment Card and Third-Party Network Transactions is an IRS form used to report credit/debit card transactions and third-party network payments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200" kern="1200" dirty="0">
                <a:ea typeface="Calibri" panose="020F0502020204030204" pitchFamily="34" charset="0"/>
                <a:cs typeface="Times New Roman" panose="02020603050405020304" pitchFamily="18" charset="0"/>
              </a:rPr>
              <a:t>Self Employment </a:t>
            </a:r>
            <a:r>
              <a:rPr lang="en-US" sz="2200" b="0" kern="1200" dirty="0">
                <a:ea typeface="Calibri" panose="020F0502020204030204" pitchFamily="34" charset="0"/>
                <a:cs typeface="Times New Roman" panose="02020603050405020304" pitchFamily="18" charset="0"/>
              </a:rPr>
              <a:t>- If self-employed or work as an independent contractor, then typically report your income, including that from forms 1099-K, on Schedule C of your Form 1040</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200" kern="1200" dirty="0">
                <a:ea typeface="Calibri" panose="020F0502020204030204" pitchFamily="34" charset="0"/>
                <a:cs typeface="Times New Roman" panose="02020603050405020304" pitchFamily="18" charset="0"/>
              </a:rPr>
              <a:t>Business Expenses </a:t>
            </a:r>
            <a:r>
              <a:rPr lang="en-US" sz="2200" b="0" kern="1200" dirty="0">
                <a:ea typeface="Calibri" panose="020F0502020204030204" pitchFamily="34" charset="0"/>
                <a:cs typeface="Times New Roman" panose="02020603050405020304" pitchFamily="18" charset="0"/>
              </a:rPr>
              <a:t>- You can use other ordinary and necessary business expenses incurred in your business activity to offset the income</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200" kern="1200" dirty="0">
                <a:ea typeface="Calibri" panose="020F0502020204030204" pitchFamily="34" charset="0"/>
                <a:cs typeface="Times New Roman" panose="02020603050405020304" pitchFamily="18" charset="0"/>
              </a:rPr>
              <a:t>Net Profit </a:t>
            </a:r>
            <a:r>
              <a:rPr lang="en-US" sz="2200" b="0" kern="1200" dirty="0">
                <a:ea typeface="Calibri" panose="020F0502020204030204" pitchFamily="34" charset="0"/>
                <a:cs typeface="Times New Roman" panose="02020603050405020304" pitchFamily="18" charset="0"/>
              </a:rPr>
              <a:t>- The net profit will be subject to income tax and self-employment tax</a:t>
            </a:r>
          </a:p>
          <a:p>
            <a:endParaRPr lang="en-US" sz="20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4228" t="11556" r="7849" b="7460"/>
          <a:stretch/>
        </p:blipFill>
        <p:spPr>
          <a:xfrm>
            <a:off x="7360164" y="42680"/>
            <a:ext cx="1783836" cy="846101"/>
          </a:xfrm>
          <a:prstGeom prst="rect">
            <a:avLst/>
          </a:prstGeom>
        </p:spPr>
      </p:pic>
    </p:spTree>
    <p:extLst>
      <p:ext uri="{BB962C8B-B14F-4D97-AF65-F5344CB8AC3E}">
        <p14:creationId xmlns:p14="http://schemas.microsoft.com/office/powerpoint/2010/main" val="129623028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6AA6-0E17-02BF-B581-D1DD79D0FAB4}"/>
              </a:ext>
            </a:extLst>
          </p:cNvPr>
          <p:cNvSpPr>
            <a:spLocks noGrp="1"/>
          </p:cNvSpPr>
          <p:nvPr>
            <p:ph type="title"/>
          </p:nvPr>
        </p:nvSpPr>
        <p:spPr>
          <a:xfrm>
            <a:off x="457200" y="352206"/>
            <a:ext cx="8229600" cy="635000"/>
          </a:xfrm>
        </p:spPr>
        <p:txBody>
          <a:bodyPr/>
          <a:lstStyle/>
          <a:p>
            <a:pPr algn="ctr"/>
            <a:r>
              <a:rPr lang="en-US" dirty="0">
                <a:solidFill>
                  <a:srgbClr val="002060"/>
                </a:solidFill>
                <a:cs typeface="Calibri" panose="020F0502020204030204" pitchFamily="34" charset="0"/>
              </a:rPr>
              <a:t>Cryptocurrency</a:t>
            </a:r>
            <a:br>
              <a:rPr lang="en-US" dirty="0">
                <a:solidFill>
                  <a:srgbClr val="002060"/>
                </a:solidFill>
                <a:latin typeface="Times New Roman" panose="02020603050405020304" pitchFamily="18" charset="0"/>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6CF54487-B56D-A162-8F30-C9C0C48D12CF}"/>
              </a:ext>
            </a:extLst>
          </p:cNvPr>
          <p:cNvSpPr>
            <a:spLocks noGrp="1"/>
          </p:cNvSpPr>
          <p:nvPr>
            <p:ph idx="1"/>
          </p:nvPr>
        </p:nvSpPr>
        <p:spPr>
          <a:xfrm>
            <a:off x="358346" y="1341223"/>
            <a:ext cx="8427308" cy="4221377"/>
          </a:xfrm>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Content Placeholder 2">
            <a:extLst>
              <a:ext uri="{FF2B5EF4-FFF2-40B4-BE49-F238E27FC236}">
                <a16:creationId xmlns:a16="http://schemas.microsoft.com/office/drawing/2014/main" id="{860DCFE4-1BFA-DE22-037D-6905D4B49121}"/>
              </a:ext>
            </a:extLst>
          </p:cNvPr>
          <p:cNvSpPr txBox="1">
            <a:spLocks/>
          </p:cNvSpPr>
          <p:nvPr/>
        </p:nvSpPr>
        <p:spPr bwMode="auto">
          <a:xfrm>
            <a:off x="601132" y="987206"/>
            <a:ext cx="7899401" cy="51426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50000"/>
              </a:spcBef>
              <a:spcAft>
                <a:spcPct val="0"/>
              </a:spcAft>
              <a:buClr>
                <a:srgbClr val="092565"/>
              </a:buClr>
              <a:defRPr sz="2400" b="1">
                <a:solidFill>
                  <a:srgbClr val="092565"/>
                </a:solidFill>
                <a:latin typeface="+mn-lt"/>
                <a:ea typeface="+mn-ea"/>
                <a:cs typeface="+mn-cs"/>
              </a:defRPr>
            </a:lvl1pPr>
            <a:lvl2pPr marL="579438" indent="-236538" algn="l" rtl="0" eaLnBrk="0" fontAlgn="base" hangingPunct="0">
              <a:spcBef>
                <a:spcPct val="50000"/>
              </a:spcBef>
              <a:spcAft>
                <a:spcPct val="0"/>
              </a:spcAft>
              <a:buClr>
                <a:srgbClr val="092565"/>
              </a:buClr>
              <a:buFont typeface="Times New Roman" pitchFamily="18" charset="0"/>
              <a:buChar char="–"/>
              <a:defRPr sz="2000">
                <a:solidFill>
                  <a:srgbClr val="092565"/>
                </a:solidFill>
                <a:latin typeface="+mn-lt"/>
              </a:defRPr>
            </a:lvl2pPr>
            <a:lvl3pPr marL="982663" indent="-231775" algn="l" rtl="0" eaLnBrk="0" fontAlgn="base" hangingPunct="0">
              <a:spcBef>
                <a:spcPct val="50000"/>
              </a:spcBef>
              <a:spcAft>
                <a:spcPct val="0"/>
              </a:spcAft>
              <a:buClr>
                <a:srgbClr val="092565"/>
              </a:buClr>
              <a:buChar char="•"/>
              <a:defRPr sz="2000">
                <a:solidFill>
                  <a:srgbClr val="092565"/>
                </a:solidFill>
                <a:latin typeface="+mn-lt"/>
              </a:defRPr>
            </a:lvl3pPr>
            <a:lvl4pPr marL="1328738" indent="-231775" algn="l" rtl="0" eaLnBrk="0" fontAlgn="base" hangingPunct="0">
              <a:spcBef>
                <a:spcPct val="50000"/>
              </a:spcBef>
              <a:spcAft>
                <a:spcPct val="0"/>
              </a:spcAft>
              <a:buClr>
                <a:srgbClr val="092565"/>
              </a:buClr>
              <a:buFont typeface="Times New Roman" pitchFamily="18" charset="0"/>
              <a:buChar char="–"/>
              <a:defRPr sz="2000">
                <a:solidFill>
                  <a:srgbClr val="092565"/>
                </a:solidFill>
                <a:latin typeface="+mn-lt"/>
              </a:defRPr>
            </a:lvl4pPr>
            <a:lvl5pPr marL="1611313" indent="-168275" algn="l" rtl="0" eaLnBrk="0" fontAlgn="base" hangingPunct="0">
              <a:spcBef>
                <a:spcPct val="50000"/>
              </a:spcBef>
              <a:spcAft>
                <a:spcPct val="0"/>
              </a:spcAft>
              <a:buClr>
                <a:srgbClr val="092565"/>
              </a:buClr>
              <a:buChar char="•"/>
              <a:defRPr sz="2000">
                <a:solidFill>
                  <a:srgbClr val="092565"/>
                </a:solidFill>
                <a:latin typeface="+mn-lt"/>
              </a:defRPr>
            </a:lvl5pPr>
            <a:lvl6pPr marL="2068513" indent="-168275" algn="l" rtl="0" fontAlgn="base">
              <a:spcBef>
                <a:spcPct val="50000"/>
              </a:spcBef>
              <a:spcAft>
                <a:spcPct val="0"/>
              </a:spcAft>
              <a:buClr>
                <a:srgbClr val="092565"/>
              </a:buClr>
              <a:buChar char="•"/>
              <a:defRPr sz="2000">
                <a:solidFill>
                  <a:srgbClr val="092565"/>
                </a:solidFill>
                <a:latin typeface="+mn-lt"/>
              </a:defRPr>
            </a:lvl6pPr>
            <a:lvl7pPr marL="2525713" indent="-168275" algn="l" rtl="0" fontAlgn="base">
              <a:spcBef>
                <a:spcPct val="50000"/>
              </a:spcBef>
              <a:spcAft>
                <a:spcPct val="0"/>
              </a:spcAft>
              <a:buClr>
                <a:srgbClr val="092565"/>
              </a:buClr>
              <a:buChar char="•"/>
              <a:defRPr sz="2000">
                <a:solidFill>
                  <a:srgbClr val="092565"/>
                </a:solidFill>
                <a:latin typeface="+mn-lt"/>
              </a:defRPr>
            </a:lvl7pPr>
            <a:lvl8pPr marL="2982913" indent="-168275" algn="l" rtl="0" fontAlgn="base">
              <a:spcBef>
                <a:spcPct val="50000"/>
              </a:spcBef>
              <a:spcAft>
                <a:spcPct val="0"/>
              </a:spcAft>
              <a:buClr>
                <a:srgbClr val="092565"/>
              </a:buClr>
              <a:buChar char="•"/>
              <a:defRPr sz="2000">
                <a:solidFill>
                  <a:srgbClr val="092565"/>
                </a:solidFill>
                <a:latin typeface="+mn-lt"/>
              </a:defRPr>
            </a:lvl8pPr>
            <a:lvl9pPr marL="3440113" indent="-168275" algn="l" rtl="0" fontAlgn="base">
              <a:spcBef>
                <a:spcPct val="50000"/>
              </a:spcBef>
              <a:spcAft>
                <a:spcPct val="0"/>
              </a:spcAft>
              <a:buClr>
                <a:srgbClr val="092565"/>
              </a:buClr>
              <a:buChar char="•"/>
              <a:defRPr sz="2000">
                <a:solidFill>
                  <a:srgbClr val="092565"/>
                </a:solidFill>
                <a:latin typeface="+mn-lt"/>
              </a:defRPr>
            </a:lvl9p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b="0" dirty="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b="0" dirty="0">
                <a:ea typeface="Calibri" panose="020F0502020204030204" pitchFamily="34" charset="0"/>
              </a:rPr>
              <a:t>C</a:t>
            </a:r>
            <a:r>
              <a:rPr lang="en-US" b="0" dirty="0">
                <a:effectLst/>
                <a:ea typeface="Calibri" panose="020F0502020204030204" pitchFamily="34" charset="0"/>
              </a:rPr>
              <a:t>ryptocurrency </a:t>
            </a:r>
            <a:r>
              <a:rPr lang="en-US" b="0" dirty="0">
                <a:ea typeface="Calibri" panose="020F0502020204030204" pitchFamily="34" charset="0"/>
              </a:rPr>
              <a:t>- </a:t>
            </a:r>
            <a:r>
              <a:rPr lang="en-US" b="0" dirty="0">
                <a:effectLst/>
                <a:ea typeface="Calibri" panose="020F0502020204030204" pitchFamily="34" charset="0"/>
              </a:rPr>
              <a:t>treated as property </a:t>
            </a:r>
            <a:r>
              <a:rPr lang="en-US" b="0" dirty="0">
                <a:ea typeface="Calibri" panose="020F0502020204030204" pitchFamily="34" charset="0"/>
              </a:rPr>
              <a:t>- </a:t>
            </a:r>
            <a:r>
              <a:rPr lang="en-US" b="0" dirty="0">
                <a:effectLst/>
                <a:ea typeface="Calibri" panose="020F0502020204030204" pitchFamily="34" charset="0"/>
              </a:rPr>
              <a:t>capital gains/losses reported on Schedule D</a:t>
            </a:r>
          </a:p>
          <a:p>
            <a:pPr marL="0" marR="0" lvl="0" indent="0">
              <a:spcBef>
                <a:spcPts val="0"/>
              </a:spcBef>
              <a:spcAft>
                <a:spcPts val="0"/>
              </a:spcAft>
              <a:buSzPts val="1000"/>
              <a:tabLst>
                <a:tab pos="457200" algn="l"/>
              </a:tabLst>
            </a:pPr>
            <a:endParaRPr lang="en-US" b="0" dirty="0">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b="0" dirty="0">
                <a:effectLst/>
                <a:ea typeface="Calibri" panose="020F0502020204030204" pitchFamily="34" charset="0"/>
              </a:rPr>
              <a:t>Cryptocurrency records of transactions (Profit / Loss) - Form 1099-B</a:t>
            </a:r>
          </a:p>
          <a:p>
            <a:pPr marL="342900" marR="0" lvl="0" indent="-342900">
              <a:spcBef>
                <a:spcPts val="0"/>
              </a:spcBef>
              <a:spcAft>
                <a:spcPts val="0"/>
              </a:spcAft>
              <a:buSzPts val="1000"/>
              <a:buFont typeface="Symbol" panose="05050102010706020507" pitchFamily="18" charset="2"/>
              <a:buChar char=""/>
              <a:tabLst>
                <a:tab pos="457200" algn="l"/>
              </a:tabLst>
            </a:pPr>
            <a:endParaRPr lang="en-US" b="0" dirty="0">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dirty="0">
                <a:effectLst/>
                <a:ea typeface="Calibri" panose="020F0502020204030204" pitchFamily="34" charset="0"/>
              </a:rPr>
              <a:t>Possible $3,000 offset </a:t>
            </a:r>
            <a:r>
              <a:rPr lang="en-US" b="0" dirty="0">
                <a:effectLst/>
                <a:ea typeface="Calibri" panose="020F0502020204030204" pitchFamily="34" charset="0"/>
              </a:rPr>
              <a:t>- if exceed your capital gains for the tax year, you can apply up to $3,000 ($1,500 for MFS) of the capital loss to offset other income when you file. Any remaining excess capital loss is carried forward</a:t>
            </a:r>
          </a:p>
          <a:p>
            <a:pPr marL="0" marR="0" lvl="0" indent="0">
              <a:spcBef>
                <a:spcPts val="0"/>
              </a:spcBef>
              <a:spcAft>
                <a:spcPts val="0"/>
              </a:spcAft>
              <a:buSzPts val="1000"/>
              <a:tabLst>
                <a:tab pos="457200" algn="l"/>
              </a:tabLst>
            </a:pPr>
            <a:endParaRPr lang="en-US" b="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0" dirty="0">
                <a:effectLst/>
                <a:latin typeface="Calibri" panose="020F0502020204030204" pitchFamily="34" charset="0"/>
                <a:ea typeface="Calibri" panose="020F0502020204030204" pitchFamily="34" charset="0"/>
              </a:rPr>
              <a:t> </a:t>
            </a:r>
          </a:p>
          <a:p>
            <a:pPr marL="342900" indent="-342900">
              <a:buFont typeface="Arial" panose="020B0604020202020204" pitchFamily="34" charset="0"/>
              <a:buChar char="•"/>
            </a:pPr>
            <a:endParaRPr lang="en-US" dirty="0">
              <a:solidFill>
                <a:srgbClr val="002060"/>
              </a:solidFill>
              <a:effectLst/>
              <a:latin typeface="Times New Roman" panose="02020603050405020304" pitchFamily="18" charset="0"/>
              <a:ea typeface="Times New Roman" panose="02020603050405020304" pitchFamily="18" charset="0"/>
              <a:cs typeface="Calibri" panose="020F050202020403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4228" t="11556" r="7849" b="7460"/>
          <a:stretch/>
        </p:blipFill>
        <p:spPr>
          <a:xfrm>
            <a:off x="7360164" y="42680"/>
            <a:ext cx="1783836" cy="846101"/>
          </a:xfrm>
          <a:prstGeom prst="rect">
            <a:avLst/>
          </a:prstGeom>
        </p:spPr>
      </p:pic>
    </p:spTree>
    <p:extLst>
      <p:ext uri="{BB962C8B-B14F-4D97-AF65-F5344CB8AC3E}">
        <p14:creationId xmlns:p14="http://schemas.microsoft.com/office/powerpoint/2010/main" val="63428483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6AA6-0E17-02BF-B581-D1DD79D0FAB4}"/>
              </a:ext>
            </a:extLst>
          </p:cNvPr>
          <p:cNvSpPr>
            <a:spLocks noGrp="1"/>
          </p:cNvSpPr>
          <p:nvPr>
            <p:ph type="title"/>
          </p:nvPr>
        </p:nvSpPr>
        <p:spPr>
          <a:xfrm>
            <a:off x="457200" y="237067"/>
            <a:ext cx="8229600" cy="750139"/>
          </a:xfrm>
        </p:spPr>
        <p:txBody>
          <a:bodyPr/>
          <a:lstStyle/>
          <a:p>
            <a:pPr algn="ctr"/>
            <a:r>
              <a:rPr lang="en-US" dirty="0">
                <a:solidFill>
                  <a:srgbClr val="002060"/>
                </a:solidFill>
                <a:cs typeface="Calibri" panose="020F0502020204030204" pitchFamily="34" charset="0"/>
              </a:rPr>
              <a:t>Cryptocurrency (cont.) </a:t>
            </a:r>
            <a:br>
              <a:rPr lang="en-US" dirty="0">
                <a:solidFill>
                  <a:srgbClr val="002060"/>
                </a:solidFill>
                <a:latin typeface="Times New Roman" panose="02020603050405020304" pitchFamily="18" charset="0"/>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6CF54487-B56D-A162-8F30-C9C0C48D12CF}"/>
              </a:ext>
            </a:extLst>
          </p:cNvPr>
          <p:cNvSpPr>
            <a:spLocks noGrp="1"/>
          </p:cNvSpPr>
          <p:nvPr>
            <p:ph idx="1"/>
          </p:nvPr>
        </p:nvSpPr>
        <p:spPr>
          <a:xfrm>
            <a:off x="358346" y="1341223"/>
            <a:ext cx="8427308" cy="4221377"/>
          </a:xfrm>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Content Placeholder 2">
            <a:extLst>
              <a:ext uri="{FF2B5EF4-FFF2-40B4-BE49-F238E27FC236}">
                <a16:creationId xmlns:a16="http://schemas.microsoft.com/office/drawing/2014/main" id="{860DCFE4-1BFA-DE22-037D-6905D4B49121}"/>
              </a:ext>
            </a:extLst>
          </p:cNvPr>
          <p:cNvSpPr txBox="1">
            <a:spLocks/>
          </p:cNvSpPr>
          <p:nvPr/>
        </p:nvSpPr>
        <p:spPr bwMode="auto">
          <a:xfrm>
            <a:off x="665955" y="1198307"/>
            <a:ext cx="7899401" cy="4931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50000"/>
              </a:spcBef>
              <a:spcAft>
                <a:spcPct val="0"/>
              </a:spcAft>
              <a:buClr>
                <a:srgbClr val="092565"/>
              </a:buClr>
              <a:defRPr sz="2400" b="1">
                <a:solidFill>
                  <a:srgbClr val="092565"/>
                </a:solidFill>
                <a:latin typeface="+mn-lt"/>
                <a:ea typeface="+mn-ea"/>
                <a:cs typeface="+mn-cs"/>
              </a:defRPr>
            </a:lvl1pPr>
            <a:lvl2pPr marL="579438" indent="-236538" algn="l" rtl="0" eaLnBrk="0" fontAlgn="base" hangingPunct="0">
              <a:spcBef>
                <a:spcPct val="50000"/>
              </a:spcBef>
              <a:spcAft>
                <a:spcPct val="0"/>
              </a:spcAft>
              <a:buClr>
                <a:srgbClr val="092565"/>
              </a:buClr>
              <a:buFont typeface="Times New Roman" pitchFamily="18" charset="0"/>
              <a:buChar char="–"/>
              <a:defRPr sz="2000">
                <a:solidFill>
                  <a:srgbClr val="092565"/>
                </a:solidFill>
                <a:latin typeface="+mn-lt"/>
              </a:defRPr>
            </a:lvl2pPr>
            <a:lvl3pPr marL="982663" indent="-231775" algn="l" rtl="0" eaLnBrk="0" fontAlgn="base" hangingPunct="0">
              <a:spcBef>
                <a:spcPct val="50000"/>
              </a:spcBef>
              <a:spcAft>
                <a:spcPct val="0"/>
              </a:spcAft>
              <a:buClr>
                <a:srgbClr val="092565"/>
              </a:buClr>
              <a:buChar char="•"/>
              <a:defRPr sz="2000">
                <a:solidFill>
                  <a:srgbClr val="092565"/>
                </a:solidFill>
                <a:latin typeface="+mn-lt"/>
              </a:defRPr>
            </a:lvl3pPr>
            <a:lvl4pPr marL="1328738" indent="-231775" algn="l" rtl="0" eaLnBrk="0" fontAlgn="base" hangingPunct="0">
              <a:spcBef>
                <a:spcPct val="50000"/>
              </a:spcBef>
              <a:spcAft>
                <a:spcPct val="0"/>
              </a:spcAft>
              <a:buClr>
                <a:srgbClr val="092565"/>
              </a:buClr>
              <a:buFont typeface="Times New Roman" pitchFamily="18" charset="0"/>
              <a:buChar char="–"/>
              <a:defRPr sz="2000">
                <a:solidFill>
                  <a:srgbClr val="092565"/>
                </a:solidFill>
                <a:latin typeface="+mn-lt"/>
              </a:defRPr>
            </a:lvl4pPr>
            <a:lvl5pPr marL="1611313" indent="-168275" algn="l" rtl="0" eaLnBrk="0" fontAlgn="base" hangingPunct="0">
              <a:spcBef>
                <a:spcPct val="50000"/>
              </a:spcBef>
              <a:spcAft>
                <a:spcPct val="0"/>
              </a:spcAft>
              <a:buClr>
                <a:srgbClr val="092565"/>
              </a:buClr>
              <a:buChar char="•"/>
              <a:defRPr sz="2000">
                <a:solidFill>
                  <a:srgbClr val="092565"/>
                </a:solidFill>
                <a:latin typeface="+mn-lt"/>
              </a:defRPr>
            </a:lvl5pPr>
            <a:lvl6pPr marL="2068513" indent="-168275" algn="l" rtl="0" fontAlgn="base">
              <a:spcBef>
                <a:spcPct val="50000"/>
              </a:spcBef>
              <a:spcAft>
                <a:spcPct val="0"/>
              </a:spcAft>
              <a:buClr>
                <a:srgbClr val="092565"/>
              </a:buClr>
              <a:buChar char="•"/>
              <a:defRPr sz="2000">
                <a:solidFill>
                  <a:srgbClr val="092565"/>
                </a:solidFill>
                <a:latin typeface="+mn-lt"/>
              </a:defRPr>
            </a:lvl6pPr>
            <a:lvl7pPr marL="2525713" indent="-168275" algn="l" rtl="0" fontAlgn="base">
              <a:spcBef>
                <a:spcPct val="50000"/>
              </a:spcBef>
              <a:spcAft>
                <a:spcPct val="0"/>
              </a:spcAft>
              <a:buClr>
                <a:srgbClr val="092565"/>
              </a:buClr>
              <a:buChar char="•"/>
              <a:defRPr sz="2000">
                <a:solidFill>
                  <a:srgbClr val="092565"/>
                </a:solidFill>
                <a:latin typeface="+mn-lt"/>
              </a:defRPr>
            </a:lvl7pPr>
            <a:lvl8pPr marL="2982913" indent="-168275" algn="l" rtl="0" fontAlgn="base">
              <a:spcBef>
                <a:spcPct val="50000"/>
              </a:spcBef>
              <a:spcAft>
                <a:spcPct val="0"/>
              </a:spcAft>
              <a:buClr>
                <a:srgbClr val="092565"/>
              </a:buClr>
              <a:buChar char="•"/>
              <a:defRPr sz="2000">
                <a:solidFill>
                  <a:srgbClr val="092565"/>
                </a:solidFill>
                <a:latin typeface="+mn-lt"/>
              </a:defRPr>
            </a:lvl8pPr>
            <a:lvl9pPr marL="3440113" indent="-168275" algn="l" rtl="0" fontAlgn="base">
              <a:spcBef>
                <a:spcPct val="50000"/>
              </a:spcBef>
              <a:spcAft>
                <a:spcPct val="0"/>
              </a:spcAft>
              <a:buClr>
                <a:srgbClr val="092565"/>
              </a:buClr>
              <a:buChar char="•"/>
              <a:defRPr sz="2000">
                <a:solidFill>
                  <a:srgbClr val="092565"/>
                </a:solidFill>
                <a:latin typeface="+mn-lt"/>
              </a:defRPr>
            </a:lvl9p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b="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b="0" dirty="0">
                <a:effectLst/>
                <a:ea typeface="Calibri" panose="020F0502020204030204" pitchFamily="34" charset="0"/>
              </a:rPr>
              <a:t>Keep track of how much you gained or lost in U.S. dollars</a:t>
            </a:r>
          </a:p>
          <a:p>
            <a:pPr marL="0" marR="0" lvl="0" indent="0">
              <a:spcBef>
                <a:spcPts val="0"/>
              </a:spcBef>
              <a:spcAft>
                <a:spcPts val="0"/>
              </a:spcAft>
              <a:buSzPts val="1000"/>
              <a:tabLst>
                <a:tab pos="457200" algn="l"/>
              </a:tabLst>
            </a:pPr>
            <a:endParaRPr lang="en-US" b="0" dirty="0">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b="0" dirty="0">
                <a:effectLst/>
                <a:ea typeface="Calibri" panose="020F0502020204030204" pitchFamily="34" charset="0"/>
              </a:rPr>
              <a:t>Short term investment (Held 1 Year or Less) / Long Term investment (Greater than 1 year) Capital Gains Tax Rates – Short Term taxed as ordinary income. Long Term taxed at 0, 15 or 20%</a:t>
            </a:r>
          </a:p>
          <a:p>
            <a:pPr marL="0" marR="0" lvl="0" indent="0">
              <a:spcBef>
                <a:spcPts val="0"/>
              </a:spcBef>
              <a:spcAft>
                <a:spcPts val="0"/>
              </a:spcAft>
              <a:buSzPts val="1000"/>
              <a:tabLst>
                <a:tab pos="457200" algn="l"/>
              </a:tabLst>
            </a:pPr>
            <a:endParaRPr lang="en-US" b="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0" dirty="0">
                <a:effectLst/>
                <a:latin typeface="Calibri" panose="020F0502020204030204" pitchFamily="34" charset="0"/>
                <a:ea typeface="Calibri" panose="020F0502020204030204" pitchFamily="34" charset="0"/>
              </a:rPr>
              <a:t> </a:t>
            </a:r>
          </a:p>
          <a:p>
            <a:pPr marL="0" indent="0"/>
            <a:endParaRPr lang="en-US" dirty="0">
              <a:solidFill>
                <a:srgbClr val="002060"/>
              </a:solidFill>
              <a:effectLst/>
              <a:latin typeface="Times New Roman" panose="02020603050405020304" pitchFamily="18" charset="0"/>
              <a:ea typeface="Times New Roman" panose="02020603050405020304" pitchFamily="18" charset="0"/>
              <a:cs typeface="Calibri" panose="020F050202020403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4228" t="11556" r="7849" b="7460"/>
          <a:stretch/>
        </p:blipFill>
        <p:spPr>
          <a:xfrm>
            <a:off x="7360164" y="42680"/>
            <a:ext cx="1783836" cy="846101"/>
          </a:xfrm>
          <a:prstGeom prst="rect">
            <a:avLst/>
          </a:prstGeom>
        </p:spPr>
      </p:pic>
    </p:spTree>
    <p:extLst>
      <p:ext uri="{BB962C8B-B14F-4D97-AF65-F5344CB8AC3E}">
        <p14:creationId xmlns:p14="http://schemas.microsoft.com/office/powerpoint/2010/main" val="2133378976"/>
      </p:ext>
    </p:extLst>
  </p:cSld>
  <p:clrMapOvr>
    <a:masterClrMapping/>
  </p:clrMapOvr>
  <p:transition>
    <p:fade/>
  </p:transition>
</p:sld>
</file>

<file path=ppt/theme/theme1.xml><?xml version="1.0" encoding="utf-8"?>
<a:theme xmlns:a="http://schemas.openxmlformats.org/drawingml/2006/main" name="corp_template">
  <a:themeElements>
    <a:clrScheme name="corp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orp_template">
      <a:majorFont>
        <a:latin typeface="Verdan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FF"/>
        </a:solidFill>
        <a:ln w="9525" cap="flat" cmpd="sng" algn="ctr">
          <a:solidFill>
            <a:srgbClr val="092565"/>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865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92565"/>
            </a:solidFill>
            <a:effectLst/>
            <a:latin typeface="Times New Roman" pitchFamily="18" charset="0"/>
          </a:defRPr>
        </a:defPPr>
      </a:lstStyle>
    </a:spDef>
    <a:lnDef>
      <a:spPr bwMode="auto">
        <a:xfrm>
          <a:off x="0" y="0"/>
          <a:ext cx="1" cy="1"/>
        </a:xfrm>
        <a:custGeom>
          <a:avLst/>
          <a:gdLst/>
          <a:ahLst/>
          <a:cxnLst/>
          <a:rect l="0" t="0" r="0" b="0"/>
          <a:pathLst/>
        </a:custGeom>
        <a:solidFill>
          <a:srgbClr val="CCCCFF"/>
        </a:solidFill>
        <a:ln w="9525" cap="flat" cmpd="sng" algn="ctr">
          <a:solidFill>
            <a:srgbClr val="092565"/>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865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92565"/>
            </a:solidFill>
            <a:effectLst/>
            <a:latin typeface="Times New Roman" pitchFamily="18" charset="0"/>
          </a:defRPr>
        </a:defPPr>
      </a:lstStyle>
    </a:lnDef>
  </a:objectDefaults>
  <a:extraClrSchemeLst>
    <a:extraClrScheme>
      <a:clrScheme name="corp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rp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rp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rp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rp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rp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rp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6D057CB73E1C46B6FD17B9059867BF" ma:contentTypeVersion="8" ma:contentTypeDescription="Create a new document." ma:contentTypeScope="" ma:versionID="1c936a0ad3903da8588323568ae92763">
  <xsd:schema xmlns:xsd="http://www.w3.org/2001/XMLSchema" xmlns:xs="http://www.w3.org/2001/XMLSchema" xmlns:p="http://schemas.microsoft.com/office/2006/metadata/properties" xmlns:ns3="52922201-bd2f-4090-bc09-ebb06dcf5831" targetNamespace="http://schemas.microsoft.com/office/2006/metadata/properties" ma:root="true" ma:fieldsID="35e8ac744c569e837a165b8289fd3525" ns3:_="">
    <xsd:import namespace="52922201-bd2f-4090-bc09-ebb06dcf583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922201-bd2f-4090-bc09-ebb06dcf58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62D2D96-F772-4324-9EC8-CC1F8E6E90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922201-bd2f-4090-bc09-ebb06dcf58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B9B470-EA37-4EED-963B-4A86BA2289A8}">
  <ds:schemaRefs>
    <ds:schemaRef ds:uri="http://schemas.microsoft.com/sharepoint/v3/contenttype/forms"/>
  </ds:schemaRefs>
</ds:datastoreItem>
</file>

<file path=customXml/itemProps3.xml><?xml version="1.0" encoding="utf-8"?>
<ds:datastoreItem xmlns:ds="http://schemas.openxmlformats.org/officeDocument/2006/customXml" ds:itemID="{7F4FA22B-DF59-45F7-8EA0-A368AA52B95E}">
  <ds:schemaRefs>
    <ds:schemaRef ds:uri="http://purl.org/dc/dcmitype/"/>
    <ds:schemaRef ds:uri="http://purl.org/dc/elements/1.1/"/>
    <ds:schemaRef ds:uri="http://schemas.microsoft.com/office/2006/documentManagement/types"/>
    <ds:schemaRef ds:uri="http://schemas.microsoft.com/office/infopath/2007/PartnerControls"/>
    <ds:schemaRef ds:uri="http://purl.org/dc/terms/"/>
    <ds:schemaRef ds:uri="http://www.w3.org/XML/1998/namespace"/>
    <ds:schemaRef ds:uri="http://schemas.openxmlformats.org/package/2006/metadata/core-properties"/>
    <ds:schemaRef ds:uri="52922201-bd2f-4090-bc09-ebb06dcf583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13801</TotalTime>
  <Words>2097</Words>
  <Application>Microsoft Office PowerPoint</Application>
  <PresentationFormat>On-screen Show (4:3)</PresentationFormat>
  <Paragraphs>273</Paragraphs>
  <Slides>19</Slides>
  <Notes>14</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19</vt:i4>
      </vt:variant>
    </vt:vector>
  </HeadingPairs>
  <TitlesOfParts>
    <vt:vector size="34" baseType="lpstr">
      <vt:lpstr>Arial</vt:lpstr>
      <vt:lpstr>Calibri</vt:lpstr>
      <vt:lpstr>Calibri Light</vt:lpstr>
      <vt:lpstr>Georgia</vt:lpstr>
      <vt:lpstr>inherit</vt:lpstr>
      <vt:lpstr>Lato Light</vt:lpstr>
      <vt:lpstr>Palatino Linotype</vt:lpstr>
      <vt:lpstr>Segoe UI</vt:lpstr>
      <vt:lpstr>Source Sans Pro</vt:lpstr>
      <vt:lpstr>Symbol</vt:lpstr>
      <vt:lpstr>Times New Roman</vt:lpstr>
      <vt:lpstr>Verdana</vt:lpstr>
      <vt:lpstr>Wingdings</vt:lpstr>
      <vt:lpstr>corp_template</vt:lpstr>
      <vt:lpstr>Custom Design</vt:lpstr>
      <vt:lpstr>PowerPoint Presentation</vt:lpstr>
      <vt:lpstr>Personal Financial Management Program</vt:lpstr>
      <vt:lpstr>PowerPoint Presentation</vt:lpstr>
      <vt:lpstr>PowerPoint Presentation</vt:lpstr>
      <vt:lpstr>Agenda</vt:lpstr>
      <vt:lpstr>What Documents to Gather</vt:lpstr>
      <vt:lpstr>Recent Tax Changes </vt:lpstr>
      <vt:lpstr>Cryptocurrency </vt:lpstr>
      <vt:lpstr>Cryptocurrency (cont.)  </vt:lpstr>
      <vt:lpstr>Tax Scams </vt:lpstr>
      <vt:lpstr>Tax Credits</vt:lpstr>
      <vt:lpstr>Saver’s Credit</vt:lpstr>
      <vt:lpstr>Withholdings</vt:lpstr>
      <vt:lpstr>PowerPoint Presentation</vt:lpstr>
      <vt:lpstr>Itemized Deductions</vt:lpstr>
      <vt:lpstr>PowerPoint Presentation</vt:lpstr>
      <vt:lpstr>Retirement Contribution Limits</vt:lpstr>
      <vt:lpstr>Where to Go for Assistance?</vt:lpstr>
      <vt:lpstr>PowerPoint Presentation</vt:lpstr>
    </vt:vector>
  </TitlesOfParts>
  <Company>United States Coast 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Behrin, Craig CTR</dc:creator>
  <cp:lastModifiedBy>Merrell, Timothy M CIV (USA)</cp:lastModifiedBy>
  <cp:revision>879</cp:revision>
  <cp:lastPrinted>2023-02-06T18:07:44Z</cp:lastPrinted>
  <dcterms:created xsi:type="dcterms:W3CDTF">2006-08-16T12:00:14Z</dcterms:created>
  <dcterms:modified xsi:type="dcterms:W3CDTF">2023-03-15T12:18:09Z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0x010100B46D057CB73E1C46B6FD17B9059867BF</vt:lpwstr>
  </property>
  <property fmtid="{D5CDD505-2E9C-101B-9397-08002B2CF9AE}" pid="3" name="_dlc_DocIdItemGuid">
    <vt:lpwstr>389dac42-57c7-4cba-8e1b-852dcc62ff59</vt:lpwstr>
  </property>
  <property fmtid="{D5CDD505-2E9C-101B-9397-08002B2CF9AE}" pid="4" name="_dlc_DocId">
    <vt:lpwstr>VR5NJ6KX5KQK-6-1</vt:lpwstr>
  </property>
  <property fmtid="{D5CDD505-2E9C-101B-9397-08002B2CF9AE}" pid="5" name="_dlc_DocIdUrl">
    <vt:lpwstr>https://cg.portal.uscg.mil/units/dcms5/dcms-5/_layouts/DocIdRedir.aspx?ID=VR5NJ6KX5KQK-6-1, VR5NJ6KX5KQK-6-1</vt:lpwstr>
  </property>
</Properties>
</file>